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Inter"/>
      <p:bold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gWfwfkZiZDYaA0R5E6w44ShKMV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Inter-bold.fntdata"/><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Inter-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4" name="Google Shape;234;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4" name="Google Shape;254;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2: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 name="Google Shape;5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6" name="Google Shape;66;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 name="Google Shape;85;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6" name="Google Shape;86;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1" name="Google Shape;141;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1" name="Google Shape;171;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8" name="Google Shape;188;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2" name="Google Shape;212;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1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3" name="Shape 33"/>
        <p:cNvGrpSpPr/>
        <p:nvPr/>
      </p:nvGrpSpPr>
      <p:grpSpPr>
        <a:xfrm>
          <a:off x="0" y="0"/>
          <a:ext cx="0" cy="0"/>
          <a:chOff x="0" y="0"/>
          <a:chExt cx="0" cy="0"/>
        </a:xfrm>
      </p:grpSpPr>
      <p:sp>
        <p:nvSpPr>
          <p:cNvPr id="34" name="Google Shape;34;p2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6" name="Shape 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 name="Shape 9"/>
        <p:cNvGrpSpPr/>
        <p:nvPr/>
      </p:nvGrpSpPr>
      <p:grpSpPr>
        <a:xfrm>
          <a:off x="0" y="0"/>
          <a:ext cx="0" cy="0"/>
          <a:chOff x="0" y="0"/>
          <a:chExt cx="0" cy="0"/>
        </a:xfrm>
      </p:grpSpPr>
      <p:sp>
        <p:nvSpPr>
          <p:cNvPr id="10" name="Google Shape;10;p1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2" name="Shape 12"/>
        <p:cNvGrpSpPr/>
        <p:nvPr/>
      </p:nvGrpSpPr>
      <p:grpSpPr>
        <a:xfrm>
          <a:off x="0" y="0"/>
          <a:ext cx="0" cy="0"/>
          <a:chOff x="0" y="0"/>
          <a:chExt cx="0" cy="0"/>
        </a:xfrm>
      </p:grpSpPr>
      <p:sp>
        <p:nvSpPr>
          <p:cNvPr id="13" name="Google Shape;13;p1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5" name="Shape 15"/>
        <p:cNvGrpSpPr/>
        <p:nvPr/>
      </p:nvGrpSpPr>
      <p:grpSpPr>
        <a:xfrm>
          <a:off x="0" y="0"/>
          <a:ext cx="0" cy="0"/>
          <a:chOff x="0" y="0"/>
          <a:chExt cx="0" cy="0"/>
        </a:xfrm>
      </p:grpSpPr>
      <p:sp>
        <p:nvSpPr>
          <p:cNvPr id="16" name="Google Shape;16;p1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8" name="Shape 18"/>
        <p:cNvGrpSpPr/>
        <p:nvPr/>
      </p:nvGrpSpPr>
      <p:grpSpPr>
        <a:xfrm>
          <a:off x="0" y="0"/>
          <a:ext cx="0" cy="0"/>
          <a:chOff x="0" y="0"/>
          <a:chExt cx="0" cy="0"/>
        </a:xfrm>
      </p:grpSpPr>
      <p:sp>
        <p:nvSpPr>
          <p:cNvPr id="19" name="Google Shape;19;p1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1" name="Shape 21"/>
        <p:cNvGrpSpPr/>
        <p:nvPr/>
      </p:nvGrpSpPr>
      <p:grpSpPr>
        <a:xfrm>
          <a:off x="0" y="0"/>
          <a:ext cx="0" cy="0"/>
          <a:chOff x="0" y="0"/>
          <a:chExt cx="0" cy="0"/>
        </a:xfrm>
      </p:grpSpPr>
      <p:sp>
        <p:nvSpPr>
          <p:cNvPr id="22" name="Google Shape;22;p1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4" name="Shape 24"/>
        <p:cNvGrpSpPr/>
        <p:nvPr/>
      </p:nvGrpSpPr>
      <p:grpSpPr>
        <a:xfrm>
          <a:off x="0" y="0"/>
          <a:ext cx="0" cy="0"/>
          <a:chOff x="0" y="0"/>
          <a:chExt cx="0" cy="0"/>
        </a:xfrm>
      </p:grpSpPr>
      <p:sp>
        <p:nvSpPr>
          <p:cNvPr id="25" name="Google Shape;25;p2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27" name="Shape 27"/>
        <p:cNvGrpSpPr/>
        <p:nvPr/>
      </p:nvGrpSpPr>
      <p:grpSpPr>
        <a:xfrm>
          <a:off x="0" y="0"/>
          <a:ext cx="0" cy="0"/>
          <a:chOff x="0" y="0"/>
          <a:chExt cx="0" cy="0"/>
        </a:xfrm>
      </p:grpSpPr>
      <p:sp>
        <p:nvSpPr>
          <p:cNvPr id="28" name="Google Shape;28;p2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0" name="Shape 30"/>
        <p:cNvGrpSpPr/>
        <p:nvPr/>
      </p:nvGrpSpPr>
      <p:grpSpPr>
        <a:xfrm>
          <a:off x="0" y="0"/>
          <a:ext cx="0" cy="0"/>
          <a:chOff x="0" y="0"/>
          <a:chExt cx="0" cy="0"/>
        </a:xfrm>
      </p:grpSpPr>
      <p:sp>
        <p:nvSpPr>
          <p:cNvPr id="31" name="Google Shape;31;p2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3.png"/><Relationship Id="rId5" Type="http://schemas.openxmlformats.org/officeDocument/2006/relationships/image" Target="../media/image1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Kiến thức bạn cần biết về hệ thống định vị toàn cầu GPS - BA GPS" id="42" name="Google Shape;42;p1"/>
          <p:cNvPicPr preferRelativeResize="0"/>
          <p:nvPr/>
        </p:nvPicPr>
        <p:blipFill rotWithShape="1">
          <a:blip r:embed="rId3">
            <a:alphaModFix/>
          </a:blip>
          <a:srcRect b="0" l="0" r="0" t="0"/>
          <a:stretch/>
        </p:blipFill>
        <p:spPr>
          <a:xfrm>
            <a:off x="296903" y="3300704"/>
            <a:ext cx="8532389" cy="4799468"/>
          </a:xfrm>
          <a:prstGeom prst="rect">
            <a:avLst/>
          </a:prstGeom>
          <a:noFill/>
          <a:ln>
            <a:noFill/>
          </a:ln>
        </p:spPr>
      </p:pic>
      <p:pic>
        <p:nvPicPr>
          <p:cNvPr id="43" name="Google Shape;43;p1"/>
          <p:cNvPicPr preferRelativeResize="0"/>
          <p:nvPr/>
        </p:nvPicPr>
        <p:blipFill rotWithShape="1">
          <a:blip r:embed="rId4">
            <a:alphaModFix/>
          </a:blip>
          <a:srcRect b="0" l="0" r="0" t="0"/>
          <a:stretch/>
        </p:blipFill>
        <p:spPr>
          <a:xfrm>
            <a:off x="5033281" y="441060"/>
            <a:ext cx="4563838" cy="1967092"/>
          </a:xfrm>
          <a:prstGeom prst="rect">
            <a:avLst/>
          </a:prstGeom>
          <a:noFill/>
          <a:ln>
            <a:noFill/>
          </a:ln>
        </p:spPr>
      </p:pic>
      <p:sp>
        <p:nvSpPr>
          <p:cNvPr id="44" name="Google Shape;44;p1"/>
          <p:cNvSpPr txBox="1"/>
          <p:nvPr/>
        </p:nvSpPr>
        <p:spPr>
          <a:xfrm>
            <a:off x="10442194" y="4824957"/>
            <a:ext cx="33504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Inter"/>
                <a:ea typeface="Inter"/>
                <a:cs typeface="Inter"/>
                <a:sym typeface="Inter"/>
              </a:rPr>
              <a:t>Bài báo cáo nhóm: 02</a:t>
            </a:r>
            <a:endParaRPr/>
          </a:p>
          <a:p>
            <a:pPr indent="0" lvl="0" marL="0" marR="0" rtl="0" algn="l">
              <a:spcBef>
                <a:spcPts val="0"/>
              </a:spcBef>
              <a:spcAft>
                <a:spcPts val="0"/>
              </a:spcAft>
              <a:buNone/>
            </a:pPr>
            <a:r>
              <a:rPr b="1" lang="en-US" sz="1800">
                <a:solidFill>
                  <a:schemeClr val="dk1"/>
                </a:solidFill>
                <a:latin typeface="Inter"/>
                <a:ea typeface="Inter"/>
                <a:cs typeface="Inter"/>
                <a:sym typeface="Inter"/>
              </a:rPr>
              <a:t>GVHD: Nguyễn Ngọc Lễ</a:t>
            </a:r>
            <a:endParaRPr b="1" sz="1800">
              <a:solidFill>
                <a:schemeClr val="dk1"/>
              </a:solidFill>
              <a:latin typeface="Inter"/>
              <a:ea typeface="Inter"/>
              <a:cs typeface="Inter"/>
              <a:sym typeface="Inter"/>
            </a:endParaRPr>
          </a:p>
        </p:txBody>
      </p:sp>
      <p:sp>
        <p:nvSpPr>
          <p:cNvPr id="45" name="Google Shape;45;p1"/>
          <p:cNvSpPr txBox="1"/>
          <p:nvPr/>
        </p:nvSpPr>
        <p:spPr>
          <a:xfrm>
            <a:off x="9003675" y="6578743"/>
            <a:ext cx="5626725" cy="2031325"/>
          </a:xfrm>
          <a:prstGeom prst="rect">
            <a:avLst/>
          </a:prstGeom>
          <a:noFill/>
          <a:ln>
            <a:noFill/>
          </a:ln>
        </p:spPr>
        <p:txBody>
          <a:bodyPr anchorCtr="0" anchor="t" bIns="45700" lIns="91425" spcFirstLastPara="1" rIns="91425" wrap="square" tIns="45700">
            <a:spAutoFit/>
          </a:bodyPr>
          <a:lstStyle/>
          <a:p>
            <a:pPr indent="0" lvl="0" marL="1485900" marR="0" rtl="0" algn="l">
              <a:spcBef>
                <a:spcPts val="0"/>
              </a:spcBef>
              <a:spcAft>
                <a:spcPts val="0"/>
              </a:spcAft>
              <a:buNone/>
            </a:pPr>
            <a:r>
              <a:rPr b="1" lang="en-US" sz="1800">
                <a:solidFill>
                  <a:srgbClr val="000000"/>
                </a:solidFill>
                <a:latin typeface="Inter"/>
                <a:ea typeface="Inter"/>
                <a:cs typeface="Inter"/>
                <a:sym typeface="Inter"/>
              </a:rPr>
              <a:t>Sinh viên thực hiện:</a:t>
            </a:r>
            <a:endParaRPr/>
          </a:p>
          <a:p>
            <a:pPr indent="0" lvl="0" marL="1485900" marR="0" rtl="0" algn="l">
              <a:spcBef>
                <a:spcPts val="0"/>
              </a:spcBef>
              <a:spcAft>
                <a:spcPts val="0"/>
              </a:spcAft>
              <a:buNone/>
            </a:pPr>
            <a:r>
              <a:t/>
            </a:r>
            <a:endParaRPr b="1" sz="1800">
              <a:solidFill>
                <a:srgbClr val="000000"/>
              </a:solidFill>
              <a:latin typeface="Inter"/>
              <a:ea typeface="Inter"/>
              <a:cs typeface="Inter"/>
              <a:sym typeface="Inter"/>
            </a:endParaRPr>
          </a:p>
          <a:p>
            <a:pPr indent="0" lvl="0" marL="1485900" marR="0" rtl="0" algn="l">
              <a:spcBef>
                <a:spcPts val="0"/>
              </a:spcBef>
              <a:spcAft>
                <a:spcPts val="0"/>
              </a:spcAft>
              <a:buNone/>
            </a:pPr>
            <a:r>
              <a:rPr b="1" lang="en-US" sz="1800">
                <a:solidFill>
                  <a:srgbClr val="000000"/>
                </a:solidFill>
                <a:latin typeface="Inter"/>
                <a:ea typeface="Inter"/>
                <a:cs typeface="Inter"/>
                <a:sym typeface="Inter"/>
              </a:rPr>
              <a:t> 21032031 - Trần Tấn Huy</a:t>
            </a:r>
            <a:endParaRPr b="1" sz="1800">
              <a:solidFill>
                <a:srgbClr val="000000"/>
              </a:solidFill>
              <a:latin typeface="Inter"/>
              <a:ea typeface="Inter"/>
              <a:cs typeface="Inter"/>
              <a:sym typeface="Inter"/>
            </a:endParaRPr>
          </a:p>
          <a:p>
            <a:pPr indent="0" lvl="0" marL="1485900" marR="0" rtl="0" algn="l">
              <a:spcBef>
                <a:spcPts val="0"/>
              </a:spcBef>
              <a:spcAft>
                <a:spcPts val="0"/>
              </a:spcAft>
              <a:buNone/>
            </a:pPr>
            <a:r>
              <a:rPr b="1" lang="en-US" sz="1800">
                <a:solidFill>
                  <a:srgbClr val="000000"/>
                </a:solidFill>
                <a:latin typeface="Inter"/>
                <a:ea typeface="Inter"/>
                <a:cs typeface="Inter"/>
                <a:sym typeface="Inter"/>
              </a:rPr>
              <a:t> 21019501 - Bùi Hữu Tâm</a:t>
            </a:r>
            <a:endParaRPr/>
          </a:p>
          <a:p>
            <a:pPr indent="0" lvl="0" marL="1485900" marR="0" rtl="0" algn="l">
              <a:spcBef>
                <a:spcPts val="0"/>
              </a:spcBef>
              <a:spcAft>
                <a:spcPts val="0"/>
              </a:spcAft>
              <a:buNone/>
            </a:pPr>
            <a:r>
              <a:rPr b="1" lang="en-US" sz="1800">
                <a:solidFill>
                  <a:srgbClr val="000000"/>
                </a:solidFill>
                <a:latin typeface="Inter"/>
                <a:ea typeface="Inter"/>
                <a:cs typeface="Inter"/>
                <a:sym typeface="Inter"/>
              </a:rPr>
              <a:t> 21017081 - Hoàng Thảo My</a:t>
            </a:r>
            <a:endParaRPr/>
          </a:p>
          <a:p>
            <a:pPr indent="0" lvl="0" marL="1485900" marR="0" rtl="0" algn="just">
              <a:spcBef>
                <a:spcPts val="0"/>
              </a:spcBef>
              <a:spcAft>
                <a:spcPts val="0"/>
              </a:spcAft>
              <a:buNone/>
            </a:pPr>
            <a:r>
              <a:rPr b="1" lang="en-US" sz="1800">
                <a:solidFill>
                  <a:srgbClr val="000000"/>
                </a:solidFill>
                <a:latin typeface="Inter"/>
                <a:ea typeface="Inter"/>
                <a:cs typeface="Inter"/>
                <a:sym typeface="Inter"/>
              </a:rPr>
              <a:t>			 			       </a:t>
            </a:r>
            <a:endParaRPr b="1" sz="1800">
              <a:solidFill>
                <a:srgbClr val="000000"/>
              </a:solidFill>
              <a:latin typeface="Inter"/>
              <a:ea typeface="Inter"/>
              <a:cs typeface="Inter"/>
              <a:sym typeface="Inter"/>
            </a:endParaRPr>
          </a:p>
        </p:txBody>
      </p:sp>
      <p:sp>
        <p:nvSpPr>
          <p:cNvPr id="46" name="Google Shape;46;p1"/>
          <p:cNvSpPr txBox="1"/>
          <p:nvPr/>
        </p:nvSpPr>
        <p:spPr>
          <a:xfrm>
            <a:off x="3097268" y="2566300"/>
            <a:ext cx="808999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Inter"/>
                <a:ea typeface="Inter"/>
                <a:cs typeface="Inter"/>
                <a:sym typeface="Inter"/>
              </a:rPr>
              <a:t>Hệ thống định vị thú cưng trong nhà</a:t>
            </a:r>
            <a:endParaRPr b="1" sz="3200">
              <a:solidFill>
                <a:schemeClr val="dk1"/>
              </a:solidFill>
              <a:latin typeface="Inter"/>
              <a:ea typeface="Inter"/>
              <a:cs typeface="Inter"/>
              <a:sym typeface="Inter"/>
            </a:endParaRPr>
          </a:p>
        </p:txBody>
      </p:sp>
      <p:pic>
        <p:nvPicPr>
          <p:cNvPr descr="diamond Sticker" id="47" name="Google Shape;47;p1"/>
          <p:cNvPicPr preferRelativeResize="0"/>
          <p:nvPr/>
        </p:nvPicPr>
        <p:blipFill rotWithShape="1">
          <a:blip r:embed="rId5">
            <a:alphaModFix/>
          </a:blip>
          <a:srcRect b="0" l="0" r="0" t="0"/>
          <a:stretch/>
        </p:blipFill>
        <p:spPr>
          <a:xfrm>
            <a:off x="11319849" y="5754805"/>
            <a:ext cx="994375" cy="5404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0"/>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237" name="Google Shape;237;p10"/>
          <p:cNvSpPr/>
          <p:nvPr/>
        </p:nvSpPr>
        <p:spPr>
          <a:xfrm>
            <a:off x="738902" y="592217"/>
            <a:ext cx="7666196" cy="1319451"/>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000000"/>
              </a:buClr>
              <a:buSzPts val="4150"/>
              <a:buFont typeface="Times New Roman"/>
              <a:buNone/>
            </a:pPr>
            <a:r>
              <a:rPr b="1" lang="en-US" sz="4150">
                <a:solidFill>
                  <a:srgbClr val="000000"/>
                </a:solidFill>
                <a:latin typeface="Times New Roman"/>
                <a:ea typeface="Times New Roman"/>
                <a:cs typeface="Times New Roman"/>
                <a:sym typeface="Times New Roman"/>
              </a:rPr>
              <a:t>Ghi Nhận Tọa Độ Thực Tế và Giải Pháp Khắc Phục</a:t>
            </a:r>
            <a:endParaRPr sz="4150">
              <a:solidFill>
                <a:schemeClr val="dk1"/>
              </a:solidFill>
              <a:latin typeface="Times New Roman"/>
              <a:ea typeface="Times New Roman"/>
              <a:cs typeface="Times New Roman"/>
              <a:sym typeface="Times New Roman"/>
            </a:endParaRPr>
          </a:p>
        </p:txBody>
      </p:sp>
      <p:sp>
        <p:nvSpPr>
          <p:cNvPr id="238" name="Google Shape;238;p10"/>
          <p:cNvSpPr/>
          <p:nvPr/>
        </p:nvSpPr>
        <p:spPr>
          <a:xfrm>
            <a:off x="738902" y="2228374"/>
            <a:ext cx="475059" cy="475059"/>
          </a:xfrm>
          <a:prstGeom prst="roundRect">
            <a:avLst>
              <a:gd fmla="val 18667"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1425059" y="2300883"/>
            <a:ext cx="3312438" cy="32992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Ghi nhận tọa độ chính xác</a:t>
            </a:r>
            <a:endParaRPr sz="2050">
              <a:solidFill>
                <a:schemeClr val="dk1"/>
              </a:solidFill>
              <a:latin typeface="Times New Roman"/>
              <a:ea typeface="Times New Roman"/>
              <a:cs typeface="Times New Roman"/>
              <a:sym typeface="Times New Roman"/>
            </a:endParaRPr>
          </a:p>
        </p:txBody>
      </p:sp>
      <p:sp>
        <p:nvSpPr>
          <p:cNvPr id="240" name="Google Shape;240;p10"/>
          <p:cNvSpPr/>
          <p:nvPr/>
        </p:nvSpPr>
        <p:spPr>
          <a:xfrm>
            <a:off x="1425059" y="2757488"/>
            <a:ext cx="6980039" cy="337661"/>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Vị trí tại TP.HCM với sai số dưới 1 mét, tọa độ 10.846257, 106.792353.</a:t>
            </a:r>
            <a:endParaRPr sz="1650">
              <a:solidFill>
                <a:schemeClr val="dk1"/>
              </a:solidFill>
              <a:latin typeface="Times New Roman"/>
              <a:ea typeface="Times New Roman"/>
              <a:cs typeface="Times New Roman"/>
              <a:sym typeface="Times New Roman"/>
            </a:endParaRPr>
          </a:p>
        </p:txBody>
      </p:sp>
      <p:sp>
        <p:nvSpPr>
          <p:cNvPr id="241" name="Google Shape;241;p10"/>
          <p:cNvSpPr/>
          <p:nvPr/>
        </p:nvSpPr>
        <p:spPr>
          <a:xfrm>
            <a:off x="738902" y="3517344"/>
            <a:ext cx="475059" cy="475059"/>
          </a:xfrm>
          <a:prstGeom prst="roundRect">
            <a:avLst>
              <a:gd fmla="val 18667"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1425059" y="3589853"/>
            <a:ext cx="2927628" cy="32992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Khắc phục tín hiệu yếu</a:t>
            </a:r>
            <a:endParaRPr sz="2050">
              <a:solidFill>
                <a:schemeClr val="dk1"/>
              </a:solidFill>
              <a:latin typeface="Times New Roman"/>
              <a:ea typeface="Times New Roman"/>
              <a:cs typeface="Times New Roman"/>
              <a:sym typeface="Times New Roman"/>
            </a:endParaRPr>
          </a:p>
        </p:txBody>
      </p:sp>
      <p:sp>
        <p:nvSpPr>
          <p:cNvPr id="243" name="Google Shape;243;p10"/>
          <p:cNvSpPr/>
          <p:nvPr/>
        </p:nvSpPr>
        <p:spPr>
          <a:xfrm>
            <a:off x="1425059" y="4046458"/>
            <a:ext cx="6980039" cy="67532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Dùng anten cao, cảm biến gia tốc, thuật toán AI để cải thiện độ chính xác.</a:t>
            </a:r>
            <a:endParaRPr sz="1650">
              <a:solidFill>
                <a:schemeClr val="dk1"/>
              </a:solidFill>
              <a:latin typeface="Times New Roman"/>
              <a:ea typeface="Times New Roman"/>
              <a:cs typeface="Times New Roman"/>
              <a:sym typeface="Times New Roman"/>
            </a:endParaRPr>
          </a:p>
        </p:txBody>
      </p:sp>
      <p:sp>
        <p:nvSpPr>
          <p:cNvPr id="244" name="Google Shape;244;p10"/>
          <p:cNvSpPr/>
          <p:nvPr/>
        </p:nvSpPr>
        <p:spPr>
          <a:xfrm>
            <a:off x="738902" y="5143976"/>
            <a:ext cx="475059" cy="475059"/>
          </a:xfrm>
          <a:prstGeom prst="roundRect">
            <a:avLst>
              <a:gd fmla="val 18667"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1425059" y="5216485"/>
            <a:ext cx="2683193" cy="32992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Tiết kiệm năng lượng</a:t>
            </a:r>
            <a:endParaRPr sz="2050">
              <a:solidFill>
                <a:schemeClr val="dk1"/>
              </a:solidFill>
              <a:latin typeface="Times New Roman"/>
              <a:ea typeface="Times New Roman"/>
              <a:cs typeface="Times New Roman"/>
              <a:sym typeface="Times New Roman"/>
            </a:endParaRPr>
          </a:p>
        </p:txBody>
      </p:sp>
      <p:sp>
        <p:nvSpPr>
          <p:cNvPr id="246" name="Google Shape;246;p10"/>
          <p:cNvSpPr/>
          <p:nvPr/>
        </p:nvSpPr>
        <p:spPr>
          <a:xfrm>
            <a:off x="1425059" y="5673090"/>
            <a:ext cx="6980039" cy="67532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Chế độ deep sleep ESP32, điều chỉnh module SIM, tối ưu mạch nguồn.</a:t>
            </a:r>
            <a:endParaRPr sz="1650">
              <a:solidFill>
                <a:schemeClr val="dk1"/>
              </a:solidFill>
              <a:latin typeface="Times New Roman"/>
              <a:ea typeface="Times New Roman"/>
              <a:cs typeface="Times New Roman"/>
              <a:sym typeface="Times New Roman"/>
            </a:endParaRPr>
          </a:p>
        </p:txBody>
      </p:sp>
      <p:sp>
        <p:nvSpPr>
          <p:cNvPr id="247" name="Google Shape;247;p10"/>
          <p:cNvSpPr/>
          <p:nvPr/>
        </p:nvSpPr>
        <p:spPr>
          <a:xfrm>
            <a:off x="738902" y="6770608"/>
            <a:ext cx="475059" cy="475059"/>
          </a:xfrm>
          <a:prstGeom prst="roundRect">
            <a:avLst>
              <a:gd fmla="val 18667"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1425059" y="6843117"/>
            <a:ext cx="3341608" cy="32992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Xử lý lỗi kết nối và hiển thị</a:t>
            </a:r>
            <a:endParaRPr sz="2050">
              <a:solidFill>
                <a:schemeClr val="dk1"/>
              </a:solidFill>
              <a:latin typeface="Times New Roman"/>
              <a:ea typeface="Times New Roman"/>
              <a:cs typeface="Times New Roman"/>
              <a:sym typeface="Times New Roman"/>
            </a:endParaRPr>
          </a:p>
        </p:txBody>
      </p:sp>
      <p:sp>
        <p:nvSpPr>
          <p:cNvPr id="249" name="Google Shape;249;p10"/>
          <p:cNvSpPr/>
          <p:nvPr/>
        </p:nvSpPr>
        <p:spPr>
          <a:xfrm>
            <a:off x="1425059" y="7299722"/>
            <a:ext cx="6980039" cy="337661"/>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Lưu dữ liệu offline, sửa lỗi React, kiểm tra kết nối mạng.</a:t>
            </a:r>
            <a:endParaRPr sz="1650">
              <a:solidFill>
                <a:schemeClr val="dk1"/>
              </a:solidFill>
              <a:latin typeface="Times New Roman"/>
              <a:ea typeface="Times New Roman"/>
              <a:cs typeface="Times New Roman"/>
              <a:sym typeface="Times New Roman"/>
            </a:endParaRPr>
          </a:p>
        </p:txBody>
      </p:sp>
      <p:pic>
        <p:nvPicPr>
          <p:cNvPr id="250" name="Google Shape;250;p10"/>
          <p:cNvPicPr preferRelativeResize="0"/>
          <p:nvPr/>
        </p:nvPicPr>
        <p:blipFill rotWithShape="1">
          <a:blip r:embed="rId3">
            <a:alphaModFix/>
          </a:blip>
          <a:srcRect b="0" l="0" r="0" t="0"/>
          <a:stretch/>
        </p:blipFill>
        <p:spPr>
          <a:xfrm>
            <a:off x="10138241" y="0"/>
            <a:ext cx="4509179" cy="822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preencoded.png" id="256" name="Google Shape;256;p1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57" name="Google Shape;257;p11"/>
          <p:cNvSpPr/>
          <p:nvPr/>
        </p:nvSpPr>
        <p:spPr>
          <a:xfrm>
            <a:off x="6217563" y="713542"/>
            <a:ext cx="6984802" cy="65282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4100"/>
              <a:buFont typeface="Times New Roman"/>
              <a:buNone/>
            </a:pPr>
            <a:r>
              <a:rPr b="1" lang="en-US" sz="4100">
                <a:solidFill>
                  <a:srgbClr val="000000"/>
                </a:solidFill>
                <a:latin typeface="Times New Roman"/>
                <a:ea typeface="Times New Roman"/>
                <a:cs typeface="Times New Roman"/>
                <a:sym typeface="Times New Roman"/>
              </a:rPr>
              <a:t>Hướng Phát Triển Tương Lai</a:t>
            </a:r>
            <a:endParaRPr sz="4100">
              <a:solidFill>
                <a:schemeClr val="dk1"/>
              </a:solidFill>
              <a:latin typeface="Times New Roman"/>
              <a:ea typeface="Times New Roman"/>
              <a:cs typeface="Times New Roman"/>
              <a:sym typeface="Times New Roman"/>
            </a:endParaRPr>
          </a:p>
        </p:txBody>
      </p:sp>
      <p:sp>
        <p:nvSpPr>
          <p:cNvPr id="258" name="Google Shape;258;p11"/>
          <p:cNvSpPr/>
          <p:nvPr/>
        </p:nvSpPr>
        <p:spPr>
          <a:xfrm>
            <a:off x="6217563" y="1679734"/>
            <a:ext cx="7681674" cy="1218843"/>
          </a:xfrm>
          <a:prstGeom prst="roundRect">
            <a:avLst>
              <a:gd fmla="val 719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6434018" y="1896189"/>
            <a:ext cx="4524494"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Tích hợp vệ tinh quỹ đạo thấp (LEO)</a:t>
            </a:r>
            <a:endParaRPr sz="2050">
              <a:solidFill>
                <a:schemeClr val="dk1"/>
              </a:solidFill>
              <a:latin typeface="Times New Roman"/>
              <a:ea typeface="Times New Roman"/>
              <a:cs typeface="Times New Roman"/>
              <a:sym typeface="Times New Roman"/>
            </a:endParaRPr>
          </a:p>
        </p:txBody>
      </p:sp>
      <p:sp>
        <p:nvSpPr>
          <p:cNvPr id="260" name="Google Shape;260;p11"/>
          <p:cNvSpPr/>
          <p:nvPr/>
        </p:nvSpPr>
        <p:spPr>
          <a:xfrm>
            <a:off x="6434018" y="2347793"/>
            <a:ext cx="7248763" cy="33432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Times New Roman"/>
              <a:buNone/>
            </a:pPr>
            <a:r>
              <a:rPr lang="en-US" sz="1600">
                <a:solidFill>
                  <a:srgbClr val="272525"/>
                </a:solidFill>
                <a:latin typeface="Times New Roman"/>
                <a:ea typeface="Times New Roman"/>
                <a:cs typeface="Times New Roman"/>
                <a:sym typeface="Times New Roman"/>
              </a:rPr>
              <a:t>Tăng tốc độ truyền dữ liệu và cải thiện độ chính xác định vị.</a:t>
            </a:r>
            <a:endParaRPr sz="1600">
              <a:solidFill>
                <a:schemeClr val="dk1"/>
              </a:solidFill>
              <a:latin typeface="Times New Roman"/>
              <a:ea typeface="Times New Roman"/>
              <a:cs typeface="Times New Roman"/>
              <a:sym typeface="Times New Roman"/>
            </a:endParaRPr>
          </a:p>
        </p:txBody>
      </p:sp>
      <p:sp>
        <p:nvSpPr>
          <p:cNvPr id="261" name="Google Shape;261;p11"/>
          <p:cNvSpPr/>
          <p:nvPr/>
        </p:nvSpPr>
        <p:spPr>
          <a:xfrm>
            <a:off x="6217563" y="3107412"/>
            <a:ext cx="7681674" cy="1553170"/>
          </a:xfrm>
          <a:prstGeom prst="roundRect">
            <a:avLst>
              <a:gd fmla="val 565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6434018" y="3323868"/>
            <a:ext cx="5080516"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Phát triển ứng dụng di động đa nền tảng</a:t>
            </a:r>
            <a:endParaRPr sz="2050">
              <a:solidFill>
                <a:schemeClr val="dk1"/>
              </a:solidFill>
              <a:latin typeface="Times New Roman"/>
              <a:ea typeface="Times New Roman"/>
              <a:cs typeface="Times New Roman"/>
              <a:sym typeface="Times New Roman"/>
            </a:endParaRPr>
          </a:p>
        </p:txBody>
      </p:sp>
      <p:sp>
        <p:nvSpPr>
          <p:cNvPr id="263" name="Google Shape;263;p11"/>
          <p:cNvSpPr/>
          <p:nvPr/>
        </p:nvSpPr>
        <p:spPr>
          <a:xfrm>
            <a:off x="6434018" y="3775472"/>
            <a:ext cx="7248763" cy="66865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Times New Roman"/>
              <a:buNone/>
            </a:pPr>
            <a:r>
              <a:rPr lang="en-US" sz="1600">
                <a:solidFill>
                  <a:srgbClr val="272525"/>
                </a:solidFill>
                <a:latin typeface="Times New Roman"/>
                <a:ea typeface="Times New Roman"/>
                <a:cs typeface="Times New Roman"/>
                <a:sym typeface="Times New Roman"/>
              </a:rPr>
              <a:t>Truy cập dữ liệu định vị dễ dàng, bản đồ trực quan, thông báo thời gian thực.</a:t>
            </a:r>
            <a:endParaRPr sz="1600">
              <a:solidFill>
                <a:schemeClr val="dk1"/>
              </a:solidFill>
              <a:latin typeface="Times New Roman"/>
              <a:ea typeface="Times New Roman"/>
              <a:cs typeface="Times New Roman"/>
              <a:sym typeface="Times New Roman"/>
            </a:endParaRPr>
          </a:p>
        </p:txBody>
      </p:sp>
      <p:sp>
        <p:nvSpPr>
          <p:cNvPr id="264" name="Google Shape;264;p11"/>
          <p:cNvSpPr/>
          <p:nvPr/>
        </p:nvSpPr>
        <p:spPr>
          <a:xfrm>
            <a:off x="6217563" y="4869418"/>
            <a:ext cx="7681674" cy="1218843"/>
          </a:xfrm>
          <a:prstGeom prst="roundRect">
            <a:avLst>
              <a:gd fmla="val 719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a:off x="6434018" y="5085874"/>
            <a:ext cx="3773091"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Tích hợp cảm biến môi trường</a:t>
            </a:r>
            <a:endParaRPr sz="2050">
              <a:solidFill>
                <a:schemeClr val="dk1"/>
              </a:solidFill>
              <a:latin typeface="Times New Roman"/>
              <a:ea typeface="Times New Roman"/>
              <a:cs typeface="Times New Roman"/>
              <a:sym typeface="Times New Roman"/>
            </a:endParaRPr>
          </a:p>
        </p:txBody>
      </p:sp>
      <p:sp>
        <p:nvSpPr>
          <p:cNvPr id="266" name="Google Shape;266;p11"/>
          <p:cNvSpPr/>
          <p:nvPr/>
        </p:nvSpPr>
        <p:spPr>
          <a:xfrm>
            <a:off x="6434018" y="5537478"/>
            <a:ext cx="7248763" cy="33432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Times New Roman"/>
              <a:buNone/>
            </a:pPr>
            <a:r>
              <a:rPr lang="en-US" sz="1600">
                <a:solidFill>
                  <a:srgbClr val="272525"/>
                </a:solidFill>
                <a:latin typeface="Times New Roman"/>
                <a:ea typeface="Times New Roman"/>
                <a:cs typeface="Times New Roman"/>
                <a:sym typeface="Times New Roman"/>
              </a:rPr>
              <a:t>Hỗ trợ dự báo thời tiết và giám sát môi trường trong cứu hộ.</a:t>
            </a:r>
            <a:endParaRPr sz="1600">
              <a:solidFill>
                <a:schemeClr val="dk1"/>
              </a:solidFill>
              <a:latin typeface="Times New Roman"/>
              <a:ea typeface="Times New Roman"/>
              <a:cs typeface="Times New Roman"/>
              <a:sym typeface="Times New Roman"/>
            </a:endParaRPr>
          </a:p>
        </p:txBody>
      </p:sp>
      <p:sp>
        <p:nvSpPr>
          <p:cNvPr id="267" name="Google Shape;267;p11"/>
          <p:cNvSpPr/>
          <p:nvPr/>
        </p:nvSpPr>
        <p:spPr>
          <a:xfrm>
            <a:off x="6217563" y="6297097"/>
            <a:ext cx="7681674" cy="1218843"/>
          </a:xfrm>
          <a:prstGeom prst="roundRect">
            <a:avLst>
              <a:gd fmla="val 719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a:off x="6434018" y="6513552"/>
            <a:ext cx="5055751" cy="32635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Times New Roman"/>
              <a:buNone/>
            </a:pPr>
            <a:r>
              <a:rPr b="1" lang="en-US" sz="2050">
                <a:solidFill>
                  <a:srgbClr val="272525"/>
                </a:solidFill>
                <a:latin typeface="Times New Roman"/>
                <a:ea typeface="Times New Roman"/>
                <a:cs typeface="Times New Roman"/>
                <a:sym typeface="Times New Roman"/>
              </a:rPr>
              <a:t>Cải tiến tiết kiệm năng lượng và bảo mật</a:t>
            </a:r>
            <a:endParaRPr sz="2050">
              <a:solidFill>
                <a:schemeClr val="dk1"/>
              </a:solidFill>
              <a:latin typeface="Times New Roman"/>
              <a:ea typeface="Times New Roman"/>
              <a:cs typeface="Times New Roman"/>
              <a:sym typeface="Times New Roman"/>
            </a:endParaRPr>
          </a:p>
        </p:txBody>
      </p:sp>
      <p:sp>
        <p:nvSpPr>
          <p:cNvPr id="269" name="Google Shape;269;p11"/>
          <p:cNvSpPr/>
          <p:nvPr/>
        </p:nvSpPr>
        <p:spPr>
          <a:xfrm>
            <a:off x="6434018" y="6965156"/>
            <a:ext cx="7248763" cy="33432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72525"/>
              </a:buClr>
              <a:buSzPts val="1600"/>
              <a:buFont typeface="Times New Roman"/>
              <a:buNone/>
            </a:pPr>
            <a:r>
              <a:rPr lang="en-US" sz="1600">
                <a:solidFill>
                  <a:srgbClr val="272525"/>
                </a:solidFill>
                <a:latin typeface="Times New Roman"/>
                <a:ea typeface="Times New Roman"/>
                <a:cs typeface="Times New Roman"/>
                <a:sym typeface="Times New Roman"/>
              </a:rPr>
              <a:t>Kéo dài thời lượng pin, mã hóa dữ liệu đảm bảo an toàn thông tin.</a:t>
            </a:r>
            <a:endParaRPr sz="1600">
              <a:solidFill>
                <a:schemeClr val="dk1"/>
              </a:solidFill>
              <a:latin typeface="Times New Roman"/>
              <a:ea typeface="Times New Roman"/>
              <a:cs typeface="Times New Roman"/>
              <a:sym typeface="Times New Roman"/>
            </a:endParaRPr>
          </a:p>
        </p:txBody>
      </p:sp>
      <p:sp>
        <p:nvSpPr>
          <p:cNvPr id="270" name="Google Shape;270;p11"/>
          <p:cNvSpPr/>
          <p:nvPr/>
        </p:nvSpPr>
        <p:spPr>
          <a:xfrm>
            <a:off x="12592195" y="7641194"/>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2"/>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ình nền powerpoint cảm ơn cuối slide 10" id="276" name="Google Shape;276;p12"/>
          <p:cNvPicPr preferRelativeResize="0"/>
          <p:nvPr/>
        </p:nvPicPr>
        <p:blipFill rotWithShape="1">
          <a:blip r:embed="rId3">
            <a:alphaModFix/>
          </a:blip>
          <a:srcRect b="0" l="0" r="0" t="0"/>
          <a:stretch/>
        </p:blipFill>
        <p:spPr>
          <a:xfrm>
            <a:off x="0" y="-351782"/>
            <a:ext cx="14630399" cy="85813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p:nvPr/>
        </p:nvSpPr>
        <p:spPr>
          <a:xfrm>
            <a:off x="793790" y="1027927"/>
            <a:ext cx="1068455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Hệ Thống Định Vị Thú Cưng Trong Nhà</a:t>
            </a:r>
            <a:endParaRPr sz="4450">
              <a:solidFill>
                <a:schemeClr val="dk1"/>
              </a:solidFill>
              <a:latin typeface="Times New Roman"/>
              <a:ea typeface="Times New Roman"/>
              <a:cs typeface="Times New Roman"/>
              <a:sym typeface="Times New Roman"/>
            </a:endParaRPr>
          </a:p>
        </p:txBody>
      </p:sp>
      <p:sp>
        <p:nvSpPr>
          <p:cNvPr id="54" name="Google Shape;54;p2"/>
          <p:cNvSpPr/>
          <p:nvPr/>
        </p:nvSpPr>
        <p:spPr>
          <a:xfrm>
            <a:off x="793789" y="2812378"/>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Trong thời đại công nghệ phát triển nhanh chóng với trí tuệ nhân tạo và mạng 5G, nhu cầu về hệ thống định vị chính xác và linh hoạt ngày càng tăng. Dự án của chúng em tập trung phát triển một hệ thống định vị tiên tiến, kế thừa ưu điểm của GPS, GLONASS, Galileo và BeiDou, đồng thời cải tiến để hoạt động hiệu quả trong nhiều điều kiện môi trường khác nhau.</a:t>
            </a:r>
            <a:endParaRPr sz="1750">
              <a:solidFill>
                <a:schemeClr val="dk1"/>
              </a:solidFill>
              <a:latin typeface="Times New Roman"/>
              <a:ea typeface="Times New Roman"/>
              <a:cs typeface="Times New Roman"/>
              <a:sym typeface="Times New Roman"/>
            </a:endParaRPr>
          </a:p>
        </p:txBody>
      </p:sp>
      <p:sp>
        <p:nvSpPr>
          <p:cNvPr id="55" name="Google Shape;55;p2"/>
          <p:cNvSpPr/>
          <p:nvPr/>
        </p:nvSpPr>
        <p:spPr>
          <a:xfrm>
            <a:off x="793790" y="4659038"/>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Hệ thống tích hợp thuật toán AI, cảm biến đa năng và giao diện thân thiện, nhằm hỗ trợ người dùng dễ dàng theo dõi vị trí thú cưng trong nhà. Chúng em hy vọng sản phẩm sẽ góp phần giải quyết các hạn chế hiện tại và mở ra tiềm năng ứng dụng mới.</a:t>
            </a:r>
            <a:endParaRPr sz="1750">
              <a:solidFill>
                <a:schemeClr val="dk1"/>
              </a:solidFill>
              <a:latin typeface="Times New Roman"/>
              <a:ea typeface="Times New Roman"/>
              <a:cs typeface="Times New Roman"/>
              <a:sym typeface="Times New Roman"/>
            </a:endParaRPr>
          </a:p>
        </p:txBody>
      </p:sp>
      <p:sp>
        <p:nvSpPr>
          <p:cNvPr id="56" name="Google Shape;56;p2"/>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2"/>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Kiến thức bạn cần biết về hệ thống định vị toàn cầu GPS - BA GPS" id="58" name="Google Shape;58;p2"/>
          <p:cNvPicPr preferRelativeResize="0"/>
          <p:nvPr/>
        </p:nvPicPr>
        <p:blipFill rotWithShape="1">
          <a:blip r:embed="rId3">
            <a:alphaModFix/>
          </a:blip>
          <a:srcRect b="0" l="0" r="0" t="0"/>
          <a:stretch/>
        </p:blipFill>
        <p:spPr>
          <a:xfrm>
            <a:off x="-9173959" y="3512553"/>
            <a:ext cx="8532389" cy="4799468"/>
          </a:xfrm>
          <a:prstGeom prst="rect">
            <a:avLst/>
          </a:prstGeom>
          <a:noFill/>
          <a:ln>
            <a:noFill/>
          </a:ln>
        </p:spPr>
      </p:pic>
      <p:pic>
        <p:nvPicPr>
          <p:cNvPr id="59" name="Google Shape;59;p2"/>
          <p:cNvPicPr preferRelativeResize="0"/>
          <p:nvPr/>
        </p:nvPicPr>
        <p:blipFill rotWithShape="1">
          <a:blip r:embed="rId4">
            <a:alphaModFix/>
          </a:blip>
          <a:srcRect b="0" l="0" r="0" t="0"/>
          <a:stretch/>
        </p:blipFill>
        <p:spPr>
          <a:xfrm>
            <a:off x="5338081" y="-2264040"/>
            <a:ext cx="4563838" cy="1967092"/>
          </a:xfrm>
          <a:prstGeom prst="rect">
            <a:avLst/>
          </a:prstGeom>
          <a:noFill/>
          <a:ln>
            <a:noFill/>
          </a:ln>
        </p:spPr>
      </p:pic>
      <p:sp>
        <p:nvSpPr>
          <p:cNvPr id="60" name="Google Shape;60;p2"/>
          <p:cNvSpPr txBox="1"/>
          <p:nvPr/>
        </p:nvSpPr>
        <p:spPr>
          <a:xfrm>
            <a:off x="17599217" y="5867582"/>
            <a:ext cx="33504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Inter"/>
                <a:ea typeface="Inter"/>
                <a:cs typeface="Inter"/>
                <a:sym typeface="Inter"/>
              </a:rPr>
              <a:t>Bài báo cáo nhóm: 02</a:t>
            </a:r>
            <a:endParaRPr/>
          </a:p>
          <a:p>
            <a:pPr indent="0" lvl="0" marL="0" marR="0" rtl="0" algn="l">
              <a:spcBef>
                <a:spcPts val="0"/>
              </a:spcBef>
              <a:spcAft>
                <a:spcPts val="0"/>
              </a:spcAft>
              <a:buNone/>
            </a:pPr>
            <a:r>
              <a:rPr b="1" lang="en-US" sz="1800">
                <a:solidFill>
                  <a:schemeClr val="dk1"/>
                </a:solidFill>
                <a:latin typeface="Inter"/>
                <a:ea typeface="Inter"/>
                <a:cs typeface="Inter"/>
                <a:sym typeface="Inter"/>
              </a:rPr>
              <a:t>GVHD: Nguyễn Ngọc Lễ</a:t>
            </a:r>
            <a:endParaRPr b="1" sz="1800">
              <a:solidFill>
                <a:schemeClr val="dk1"/>
              </a:solidFill>
              <a:latin typeface="Inter"/>
              <a:ea typeface="Inter"/>
              <a:cs typeface="Inter"/>
              <a:sym typeface="Inter"/>
            </a:endParaRPr>
          </a:p>
        </p:txBody>
      </p:sp>
      <p:sp>
        <p:nvSpPr>
          <p:cNvPr id="61" name="Google Shape;61;p2"/>
          <p:cNvSpPr txBox="1"/>
          <p:nvPr/>
        </p:nvSpPr>
        <p:spPr>
          <a:xfrm>
            <a:off x="16894305" y="6994241"/>
            <a:ext cx="6624756" cy="1200329"/>
          </a:xfrm>
          <a:prstGeom prst="rect">
            <a:avLst/>
          </a:prstGeom>
          <a:noFill/>
          <a:ln>
            <a:noFill/>
          </a:ln>
        </p:spPr>
        <p:txBody>
          <a:bodyPr anchorCtr="0" anchor="t" bIns="45700" lIns="91425" spcFirstLastPara="1" rIns="91425" wrap="square" tIns="45700">
            <a:spAutoFit/>
          </a:bodyPr>
          <a:lstStyle/>
          <a:p>
            <a:pPr indent="0" lvl="0" marL="1485900" marR="0" rtl="0" algn="l">
              <a:spcBef>
                <a:spcPts val="0"/>
              </a:spcBef>
              <a:spcAft>
                <a:spcPts val="0"/>
              </a:spcAft>
              <a:buNone/>
            </a:pPr>
            <a:r>
              <a:rPr b="1" lang="en-US" sz="1800">
                <a:solidFill>
                  <a:srgbClr val="000000"/>
                </a:solidFill>
                <a:latin typeface="Inter"/>
                <a:ea typeface="Inter"/>
                <a:cs typeface="Inter"/>
                <a:sym typeface="Inter"/>
              </a:rPr>
              <a:t>Sinh viên thực hiện: 21032031 - Trần Tấn Huy</a:t>
            </a:r>
            <a:endParaRPr/>
          </a:p>
          <a:p>
            <a:pPr indent="0" lvl="0" marL="1485900" marR="0" rtl="0" algn="l">
              <a:spcBef>
                <a:spcPts val="0"/>
              </a:spcBef>
              <a:spcAft>
                <a:spcPts val="0"/>
              </a:spcAft>
              <a:buNone/>
            </a:pPr>
            <a:r>
              <a:rPr b="1" lang="en-US" sz="1800">
                <a:solidFill>
                  <a:srgbClr val="000000"/>
                </a:solidFill>
                <a:latin typeface="Inter"/>
                <a:ea typeface="Inter"/>
                <a:cs typeface="Inter"/>
                <a:sym typeface="Inter"/>
              </a:rPr>
              <a:t>		             21019501 - Bùi Hữu Tâm</a:t>
            </a:r>
            <a:endParaRPr b="1" sz="1800">
              <a:solidFill>
                <a:srgbClr val="000000"/>
              </a:solidFill>
              <a:latin typeface="Inter"/>
              <a:ea typeface="Inter"/>
              <a:cs typeface="Inter"/>
              <a:sym typeface="Inter"/>
            </a:endParaRPr>
          </a:p>
          <a:p>
            <a:pPr indent="0" lvl="0" marL="1485900" marR="0" rtl="0" algn="l">
              <a:spcBef>
                <a:spcPts val="0"/>
              </a:spcBef>
              <a:spcAft>
                <a:spcPts val="0"/>
              </a:spcAft>
              <a:buNone/>
            </a:pPr>
            <a:r>
              <a:rPr b="1" lang="en-US" sz="1800">
                <a:solidFill>
                  <a:srgbClr val="000000"/>
                </a:solidFill>
                <a:latin typeface="Inter"/>
                <a:ea typeface="Inter"/>
                <a:cs typeface="Inter"/>
                <a:sym typeface="Inter"/>
              </a:rPr>
              <a:t>                                     21017081 - Hoàng Thảo My</a:t>
            </a:r>
            <a:endParaRPr/>
          </a:p>
          <a:p>
            <a:pPr indent="0" lvl="0" marL="1485900" marR="0" rtl="0" algn="just">
              <a:spcBef>
                <a:spcPts val="0"/>
              </a:spcBef>
              <a:spcAft>
                <a:spcPts val="0"/>
              </a:spcAft>
              <a:buNone/>
            </a:pPr>
            <a:r>
              <a:rPr b="1" lang="en-US" sz="1800">
                <a:solidFill>
                  <a:srgbClr val="000000"/>
                </a:solidFill>
                <a:latin typeface="Inter"/>
                <a:ea typeface="Inter"/>
                <a:cs typeface="Inter"/>
                <a:sym typeface="Inter"/>
              </a:rPr>
              <a:t>			 			       </a:t>
            </a:r>
            <a:endParaRPr b="1" sz="1800">
              <a:solidFill>
                <a:srgbClr val="000000"/>
              </a:solidFill>
              <a:latin typeface="Inter"/>
              <a:ea typeface="Inter"/>
              <a:cs typeface="Inter"/>
              <a:sym typeface="Inter"/>
            </a:endParaRPr>
          </a:p>
        </p:txBody>
      </p:sp>
      <p:sp>
        <p:nvSpPr>
          <p:cNvPr id="62" name="Google Shape;62;p2"/>
          <p:cNvSpPr txBox="1"/>
          <p:nvPr/>
        </p:nvSpPr>
        <p:spPr>
          <a:xfrm>
            <a:off x="3575001" y="-584775"/>
            <a:ext cx="808999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Inter"/>
                <a:ea typeface="Inter"/>
                <a:cs typeface="Inter"/>
                <a:sym typeface="Inter"/>
              </a:rPr>
              <a:t>Hệ thống định vị thú cưng trong nhà</a:t>
            </a:r>
            <a:endParaRPr b="1" sz="32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reencoded.png" id="68" name="Google Shape;68;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9" name="Google Shape;69;p3"/>
          <p:cNvSpPr/>
          <p:nvPr/>
        </p:nvSpPr>
        <p:spPr>
          <a:xfrm>
            <a:off x="6280190" y="89737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Nguyên Lý Hoạt Động Của Hệ Thống Định Vị GPS</a:t>
            </a:r>
            <a:endParaRPr sz="4450">
              <a:solidFill>
                <a:schemeClr val="dk1"/>
              </a:solidFill>
              <a:latin typeface="Times New Roman"/>
              <a:ea typeface="Times New Roman"/>
              <a:cs typeface="Times New Roman"/>
              <a:sym typeface="Times New Roman"/>
            </a:endParaRPr>
          </a:p>
        </p:txBody>
      </p:sp>
      <p:sp>
        <p:nvSpPr>
          <p:cNvPr id="70" name="Google Shape;70;p3"/>
          <p:cNvSpPr/>
          <p:nvPr/>
        </p:nvSpPr>
        <p:spPr>
          <a:xfrm>
            <a:off x="6280190" y="2655094"/>
            <a:ext cx="3664863" cy="2765227"/>
          </a:xfrm>
          <a:prstGeom prst="roundRect">
            <a:avLst>
              <a:gd fmla="val 3445"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514624" y="2889528"/>
            <a:ext cx="3195995"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Thu nhận tín hiệu vệ tinh</a:t>
            </a:r>
            <a:endParaRPr sz="2200">
              <a:solidFill>
                <a:schemeClr val="dk1"/>
              </a:solidFill>
              <a:latin typeface="Times New Roman"/>
              <a:ea typeface="Times New Roman"/>
              <a:cs typeface="Times New Roman"/>
              <a:sym typeface="Times New Roman"/>
            </a:endParaRPr>
          </a:p>
        </p:txBody>
      </p:sp>
      <p:sp>
        <p:nvSpPr>
          <p:cNvPr id="72" name="Google Shape;72;p3"/>
          <p:cNvSpPr/>
          <p:nvPr/>
        </p:nvSpPr>
        <p:spPr>
          <a:xfrm>
            <a:off x="6514624" y="3734276"/>
            <a:ext cx="319599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Module GPS dùng anten thu tín hiệu từ ít nhất 4 vệ tinh, mỗi tín hiệu chứa vị trí và thời gian chính xác.</a:t>
            </a:r>
            <a:endParaRPr sz="1750">
              <a:solidFill>
                <a:schemeClr val="dk1"/>
              </a:solidFill>
              <a:latin typeface="Times New Roman"/>
              <a:ea typeface="Times New Roman"/>
              <a:cs typeface="Times New Roman"/>
              <a:sym typeface="Times New Roman"/>
            </a:endParaRPr>
          </a:p>
        </p:txBody>
      </p:sp>
      <p:sp>
        <p:nvSpPr>
          <p:cNvPr id="73" name="Google Shape;73;p3"/>
          <p:cNvSpPr/>
          <p:nvPr/>
        </p:nvSpPr>
        <p:spPr>
          <a:xfrm>
            <a:off x="10171867" y="2655094"/>
            <a:ext cx="3664863" cy="2765227"/>
          </a:xfrm>
          <a:prstGeom prst="roundRect">
            <a:avLst>
              <a:gd fmla="val 3445"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0406301" y="2889528"/>
            <a:ext cx="315313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Tính toán khoảng cách</a:t>
            </a:r>
            <a:endParaRPr sz="2200">
              <a:solidFill>
                <a:schemeClr val="dk1"/>
              </a:solidFill>
              <a:latin typeface="Times New Roman"/>
              <a:ea typeface="Times New Roman"/>
              <a:cs typeface="Times New Roman"/>
              <a:sym typeface="Times New Roman"/>
            </a:endParaRPr>
          </a:p>
        </p:txBody>
      </p:sp>
      <p:sp>
        <p:nvSpPr>
          <p:cNvPr id="75" name="Google Shape;75;p3"/>
          <p:cNvSpPr/>
          <p:nvPr/>
        </p:nvSpPr>
        <p:spPr>
          <a:xfrm>
            <a:off x="10406301" y="3379946"/>
            <a:ext cx="319599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Dựa trên thời gian truyền tín hiệu và tốc độ ánh sáng, module đo khoảng cách đến từng vệ tinh.</a:t>
            </a:r>
            <a:endParaRPr sz="1750">
              <a:solidFill>
                <a:schemeClr val="dk1"/>
              </a:solidFill>
              <a:latin typeface="Times New Roman"/>
              <a:ea typeface="Times New Roman"/>
              <a:cs typeface="Times New Roman"/>
              <a:sym typeface="Times New Roman"/>
            </a:endParaRPr>
          </a:p>
        </p:txBody>
      </p:sp>
      <p:sp>
        <p:nvSpPr>
          <p:cNvPr id="76" name="Google Shape;76;p3"/>
          <p:cNvSpPr/>
          <p:nvPr/>
        </p:nvSpPr>
        <p:spPr>
          <a:xfrm>
            <a:off x="6280190" y="5647134"/>
            <a:ext cx="7556421" cy="1685092"/>
          </a:xfrm>
          <a:prstGeom prst="roundRect">
            <a:avLst>
              <a:gd fmla="val 5654"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514624" y="588156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Xác định tọa độ</a:t>
            </a:r>
            <a:endParaRPr sz="2200">
              <a:solidFill>
                <a:schemeClr val="dk1"/>
              </a:solidFill>
              <a:latin typeface="Times New Roman"/>
              <a:ea typeface="Times New Roman"/>
              <a:cs typeface="Times New Roman"/>
              <a:sym typeface="Times New Roman"/>
            </a:endParaRPr>
          </a:p>
        </p:txBody>
      </p:sp>
      <p:sp>
        <p:nvSpPr>
          <p:cNvPr id="78" name="Google Shape;78;p3"/>
          <p:cNvSpPr/>
          <p:nvPr/>
        </p:nvSpPr>
        <p:spPr>
          <a:xfrm>
            <a:off x="6514624" y="6371987"/>
            <a:ext cx="708755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Phương pháp trilateration tính toán vị trí 3D (vĩ độ, kinh độ, độ cao) dựa trên khoảng cách đến vệ tinh.</a:t>
            </a:r>
            <a:endParaRPr sz="1750">
              <a:solidFill>
                <a:schemeClr val="dk1"/>
              </a:solidFill>
              <a:latin typeface="Times New Roman"/>
              <a:ea typeface="Times New Roman"/>
              <a:cs typeface="Times New Roman"/>
              <a:sym typeface="Times New Roman"/>
            </a:endParaRPr>
          </a:p>
        </p:txBody>
      </p:sp>
      <p:sp>
        <p:nvSpPr>
          <p:cNvPr id="79" name="Google Shape;79;p3"/>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80" name="Google Shape;80;p3"/>
          <p:cNvSpPr/>
          <p:nvPr/>
        </p:nvSpPr>
        <p:spPr>
          <a:xfrm rot="-5400000">
            <a:off x="17400474" y="2027514"/>
            <a:ext cx="1068455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Hệ Thống Định Vị Thú Cưng Trong Nhà</a:t>
            </a:r>
            <a:endParaRPr sz="4450">
              <a:solidFill>
                <a:schemeClr val="dk1"/>
              </a:solidFill>
              <a:latin typeface="Times New Roman"/>
              <a:ea typeface="Times New Roman"/>
              <a:cs typeface="Times New Roman"/>
              <a:sym typeface="Times New Roman"/>
            </a:endParaRPr>
          </a:p>
        </p:txBody>
      </p:sp>
      <p:sp>
        <p:nvSpPr>
          <p:cNvPr id="81" name="Google Shape;81;p3"/>
          <p:cNvSpPr/>
          <p:nvPr/>
        </p:nvSpPr>
        <p:spPr>
          <a:xfrm rot="-5400000">
            <a:off x="17400474" y="3189922"/>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Trong thời đại công nghệ phát triển nhanh chóng với trí tuệ nhân tạo và mạng 5G, nhu cầu về hệ thống định vị chính xác và linh hoạt ngày càng tăng. Dự án của chúng em tập trung phát triển một hệ thống định vị tiên tiến, kế thừa ưu điểm của GPS, GLONASS, Galileo và BeiDou, đồng thời cải tiến để hoạt động hiệu quả trong nhiều điều kiện môi trường khác nhau.</a:t>
            </a:r>
            <a:endParaRPr sz="1750">
              <a:solidFill>
                <a:schemeClr val="dk1"/>
              </a:solidFill>
              <a:latin typeface="Times New Roman"/>
              <a:ea typeface="Times New Roman"/>
              <a:cs typeface="Times New Roman"/>
              <a:sym typeface="Times New Roman"/>
            </a:endParaRPr>
          </a:p>
        </p:txBody>
      </p:sp>
      <p:sp>
        <p:nvSpPr>
          <p:cNvPr id="82" name="Google Shape;82;p3"/>
          <p:cNvSpPr/>
          <p:nvPr/>
        </p:nvSpPr>
        <p:spPr>
          <a:xfrm rot="-5400000">
            <a:off x="17400474" y="4369239"/>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Hệ thống tích hợp thuật toán AI, cảm biến đa năng và giao diện thân thiện, nhằm hỗ trợ người dùng dễ dàng theo dõi vị trí thú cưng trong nhà. Chúng em hy vọng sản phẩm sẽ góp phần giải quyết các hạn chế hiện tại và mở ra tiềm năng ứng dụng mới.</a:t>
            </a:r>
            <a:endParaRPr sz="175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preencoded.png" id="88" name="Google Shape;88;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9" name="Google Shape;89;p4"/>
          <p:cNvSpPr/>
          <p:nvPr/>
        </p:nvSpPr>
        <p:spPr>
          <a:xfrm>
            <a:off x="793790" y="135207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Vi Điều Khiển ESP32 Trong Hệ Thống</a:t>
            </a:r>
            <a:endParaRPr sz="4450">
              <a:solidFill>
                <a:schemeClr val="dk1"/>
              </a:solidFill>
              <a:latin typeface="Times New Roman"/>
              <a:ea typeface="Times New Roman"/>
              <a:cs typeface="Times New Roman"/>
              <a:sym typeface="Times New Roman"/>
            </a:endParaRPr>
          </a:p>
        </p:txBody>
      </p:sp>
      <p:sp>
        <p:nvSpPr>
          <p:cNvPr id="90" name="Google Shape;90;p4"/>
          <p:cNvSpPr/>
          <p:nvPr/>
        </p:nvSpPr>
        <p:spPr>
          <a:xfrm>
            <a:off x="793790" y="310979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530906" y="318766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Hiệu suất cao</a:t>
            </a:r>
            <a:endParaRPr sz="2200">
              <a:solidFill>
                <a:schemeClr val="dk1"/>
              </a:solidFill>
              <a:latin typeface="Times New Roman"/>
              <a:ea typeface="Times New Roman"/>
              <a:cs typeface="Times New Roman"/>
              <a:sym typeface="Times New Roman"/>
            </a:endParaRPr>
          </a:p>
        </p:txBody>
      </p:sp>
      <p:sp>
        <p:nvSpPr>
          <p:cNvPr id="92" name="Google Shape;92;p4"/>
          <p:cNvSpPr/>
          <p:nvPr/>
        </p:nvSpPr>
        <p:spPr>
          <a:xfrm>
            <a:off x="1530906" y="3678079"/>
            <a:ext cx="289941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Lõi kép 32-bit, tốc độ xử lý 240 MHz, RAM 520 KB, Flash đến 16 MB.</a:t>
            </a:r>
            <a:endParaRPr sz="1750">
              <a:solidFill>
                <a:schemeClr val="dk1"/>
              </a:solidFill>
              <a:latin typeface="Times New Roman"/>
              <a:ea typeface="Times New Roman"/>
              <a:cs typeface="Times New Roman"/>
              <a:sym typeface="Times New Roman"/>
            </a:endParaRPr>
          </a:p>
        </p:txBody>
      </p:sp>
      <p:sp>
        <p:nvSpPr>
          <p:cNvPr id="93" name="Google Shape;93;p4"/>
          <p:cNvSpPr/>
          <p:nvPr/>
        </p:nvSpPr>
        <p:spPr>
          <a:xfrm>
            <a:off x="4713803" y="3109793"/>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5450919" y="318766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không dây</a:t>
            </a:r>
            <a:endParaRPr sz="2200">
              <a:solidFill>
                <a:schemeClr val="dk1"/>
              </a:solidFill>
              <a:latin typeface="Times New Roman"/>
              <a:ea typeface="Times New Roman"/>
              <a:cs typeface="Times New Roman"/>
              <a:sym typeface="Times New Roman"/>
            </a:endParaRPr>
          </a:p>
        </p:txBody>
      </p:sp>
      <p:sp>
        <p:nvSpPr>
          <p:cNvPr id="95" name="Google Shape;95;p4"/>
          <p:cNvSpPr/>
          <p:nvPr/>
        </p:nvSpPr>
        <p:spPr>
          <a:xfrm>
            <a:off x="5450919" y="3678079"/>
            <a:ext cx="2899410"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Hỗ trợ Wi-Fi băng tần kép và Bluetooth 4.2/BLE, phù hợp cho IoT và định vị thời gian thực.</a:t>
            </a:r>
            <a:endParaRPr sz="1750">
              <a:solidFill>
                <a:schemeClr val="dk1"/>
              </a:solidFill>
              <a:latin typeface="Times New Roman"/>
              <a:ea typeface="Times New Roman"/>
              <a:cs typeface="Times New Roman"/>
              <a:sym typeface="Times New Roman"/>
            </a:endParaRPr>
          </a:p>
        </p:txBody>
      </p:sp>
      <p:sp>
        <p:nvSpPr>
          <p:cNvPr id="96" name="Google Shape;96;p4"/>
          <p:cNvSpPr/>
          <p:nvPr/>
        </p:nvSpPr>
        <p:spPr>
          <a:xfrm>
            <a:off x="793790" y="5583317"/>
            <a:ext cx="510302" cy="510302"/>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530906" y="566118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Giao tiếp đa dạng</a:t>
            </a:r>
            <a:endParaRPr sz="2200">
              <a:solidFill>
                <a:schemeClr val="dk1"/>
              </a:solidFill>
              <a:latin typeface="Times New Roman"/>
              <a:ea typeface="Times New Roman"/>
              <a:cs typeface="Times New Roman"/>
              <a:sym typeface="Times New Roman"/>
            </a:endParaRPr>
          </a:p>
        </p:txBody>
      </p:sp>
      <p:sp>
        <p:nvSpPr>
          <p:cNvPr id="98" name="Google Shape;98;p4"/>
          <p:cNvSpPr/>
          <p:nvPr/>
        </p:nvSpPr>
        <p:spPr>
          <a:xfrm>
            <a:off x="1530906" y="6151602"/>
            <a:ext cx="681930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UART, SPI, I2C, ADC, DAC, GPIO giúp kết nối linh hoạt với module GPS, SIM và cảm biến.</a:t>
            </a:r>
            <a:endParaRPr sz="1750">
              <a:solidFill>
                <a:schemeClr val="dk1"/>
              </a:solidFill>
              <a:latin typeface="Times New Roman"/>
              <a:ea typeface="Times New Roman"/>
              <a:cs typeface="Times New Roman"/>
              <a:sym typeface="Times New Roman"/>
            </a:endParaRPr>
          </a:p>
        </p:txBody>
      </p:sp>
      <p:pic>
        <p:nvPicPr>
          <p:cNvPr descr="preencoded.png" id="99" name="Google Shape;99;p4"/>
          <p:cNvPicPr preferRelativeResize="0"/>
          <p:nvPr/>
        </p:nvPicPr>
        <p:blipFill rotWithShape="1">
          <a:blip r:embed="rId4">
            <a:alphaModFix/>
          </a:blip>
          <a:srcRect b="0" l="0" r="0" t="0"/>
          <a:stretch/>
        </p:blipFill>
        <p:spPr>
          <a:xfrm>
            <a:off x="-7435751" y="-436721"/>
            <a:ext cx="5486400" cy="8229600"/>
          </a:xfrm>
          <a:prstGeom prst="rect">
            <a:avLst/>
          </a:prstGeom>
          <a:noFill/>
          <a:ln>
            <a:noFill/>
          </a:ln>
        </p:spPr>
      </p:pic>
      <p:sp>
        <p:nvSpPr>
          <p:cNvPr id="100" name="Google Shape;100;p4"/>
          <p:cNvSpPr/>
          <p:nvPr/>
        </p:nvSpPr>
        <p:spPr>
          <a:xfrm>
            <a:off x="16574565" y="643295"/>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Nguyên Lý Hoạt Động Của Hệ Thống Định Vị GPS</a:t>
            </a:r>
            <a:endParaRPr sz="4450">
              <a:solidFill>
                <a:schemeClr val="dk1"/>
              </a:solidFill>
              <a:latin typeface="Times New Roman"/>
              <a:ea typeface="Times New Roman"/>
              <a:cs typeface="Times New Roman"/>
              <a:sym typeface="Times New Roman"/>
            </a:endParaRPr>
          </a:p>
        </p:txBody>
      </p:sp>
      <p:sp>
        <p:nvSpPr>
          <p:cNvPr id="101" name="Google Shape;101;p4"/>
          <p:cNvSpPr/>
          <p:nvPr/>
        </p:nvSpPr>
        <p:spPr>
          <a:xfrm>
            <a:off x="6740820" y="-3225425"/>
            <a:ext cx="3664863" cy="2765227"/>
          </a:xfrm>
          <a:prstGeom prst="roundRect">
            <a:avLst>
              <a:gd fmla="val 3445"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6975254" y="-2990991"/>
            <a:ext cx="3195995"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Thu nhận tín hiệu vệ tinh</a:t>
            </a:r>
            <a:endParaRPr sz="2200">
              <a:solidFill>
                <a:schemeClr val="dk1"/>
              </a:solidFill>
              <a:latin typeface="Times New Roman"/>
              <a:ea typeface="Times New Roman"/>
              <a:cs typeface="Times New Roman"/>
              <a:sym typeface="Times New Roman"/>
            </a:endParaRPr>
          </a:p>
        </p:txBody>
      </p:sp>
      <p:sp>
        <p:nvSpPr>
          <p:cNvPr id="103" name="Google Shape;103;p4"/>
          <p:cNvSpPr/>
          <p:nvPr/>
        </p:nvSpPr>
        <p:spPr>
          <a:xfrm>
            <a:off x="6975254" y="-2146243"/>
            <a:ext cx="319599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Module GPS dùng anten thu tín hiệu từ ít nhất 4 vệ tinh, mỗi tín hiệu chứa vị trí và thời gian chính xác.</a:t>
            </a:r>
            <a:endParaRPr sz="1750">
              <a:solidFill>
                <a:schemeClr val="dk1"/>
              </a:solidFill>
              <a:latin typeface="Times New Roman"/>
              <a:ea typeface="Times New Roman"/>
              <a:cs typeface="Times New Roman"/>
              <a:sym typeface="Times New Roman"/>
            </a:endParaRPr>
          </a:p>
        </p:txBody>
      </p:sp>
      <p:sp>
        <p:nvSpPr>
          <p:cNvPr id="104" name="Google Shape;104;p4"/>
          <p:cNvSpPr/>
          <p:nvPr/>
        </p:nvSpPr>
        <p:spPr>
          <a:xfrm>
            <a:off x="16574565" y="2650598"/>
            <a:ext cx="3664863" cy="2765227"/>
          </a:xfrm>
          <a:prstGeom prst="roundRect">
            <a:avLst>
              <a:gd fmla="val 3445"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6808999" y="2885032"/>
            <a:ext cx="315313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Tính toán khoảng cách</a:t>
            </a:r>
            <a:endParaRPr sz="2200">
              <a:solidFill>
                <a:schemeClr val="dk1"/>
              </a:solidFill>
              <a:latin typeface="Times New Roman"/>
              <a:ea typeface="Times New Roman"/>
              <a:cs typeface="Times New Roman"/>
              <a:sym typeface="Times New Roman"/>
            </a:endParaRPr>
          </a:p>
        </p:txBody>
      </p:sp>
      <p:sp>
        <p:nvSpPr>
          <p:cNvPr id="106" name="Google Shape;106;p4"/>
          <p:cNvSpPr/>
          <p:nvPr/>
        </p:nvSpPr>
        <p:spPr>
          <a:xfrm>
            <a:off x="16808999" y="3375450"/>
            <a:ext cx="319599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Dựa trên thời gian truyền tín hiệu và tốc độ ánh sáng, module đo khoảng cách đến từng vệ tinh.</a:t>
            </a:r>
            <a:endParaRPr sz="1750">
              <a:solidFill>
                <a:schemeClr val="dk1"/>
              </a:solidFill>
              <a:latin typeface="Times New Roman"/>
              <a:ea typeface="Times New Roman"/>
              <a:cs typeface="Times New Roman"/>
              <a:sym typeface="Times New Roman"/>
            </a:endParaRPr>
          </a:p>
        </p:txBody>
      </p:sp>
      <p:sp>
        <p:nvSpPr>
          <p:cNvPr id="107" name="Google Shape;107;p4"/>
          <p:cNvSpPr/>
          <p:nvPr/>
        </p:nvSpPr>
        <p:spPr>
          <a:xfrm>
            <a:off x="6393038" y="9396701"/>
            <a:ext cx="7556421" cy="1685092"/>
          </a:xfrm>
          <a:prstGeom prst="roundRect">
            <a:avLst>
              <a:gd fmla="val 5654"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6627472" y="963113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Xác định tọa độ</a:t>
            </a:r>
            <a:endParaRPr sz="2200">
              <a:solidFill>
                <a:schemeClr val="dk1"/>
              </a:solidFill>
              <a:latin typeface="Times New Roman"/>
              <a:ea typeface="Times New Roman"/>
              <a:cs typeface="Times New Roman"/>
              <a:sym typeface="Times New Roman"/>
            </a:endParaRPr>
          </a:p>
        </p:txBody>
      </p:sp>
      <p:sp>
        <p:nvSpPr>
          <p:cNvPr id="109" name="Google Shape;109;p4"/>
          <p:cNvSpPr/>
          <p:nvPr/>
        </p:nvSpPr>
        <p:spPr>
          <a:xfrm>
            <a:off x="6627472" y="10121554"/>
            <a:ext cx="708755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Phương pháp trilateration tính toán vị trí 3D (vĩ độ, kinh độ, độ cao) dựa trên khoảng cách đến vệ tinh.</a:t>
            </a:r>
            <a:endParaRPr sz="1750">
              <a:solidFill>
                <a:schemeClr val="dk1"/>
              </a:solidFill>
              <a:latin typeface="Times New Roman"/>
              <a:ea typeface="Times New Roman"/>
              <a:cs typeface="Times New Roman"/>
              <a:sym typeface="Times New Roman"/>
            </a:endParaRPr>
          </a:p>
        </p:txBody>
      </p:sp>
      <p:sp>
        <p:nvSpPr>
          <p:cNvPr id="110" name="Google Shape;110;p4"/>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11" name="Google Shape;111;p4"/>
          <p:cNvSpPr/>
          <p:nvPr/>
        </p:nvSpPr>
        <p:spPr>
          <a:xfrm>
            <a:off x="555048" y="-4581229"/>
            <a:ext cx="1008709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Module SIM, GPS và Phụ Kiện Hỗ Trợ</a:t>
            </a:r>
            <a:endParaRPr sz="4450">
              <a:solidFill>
                <a:schemeClr val="dk1"/>
              </a:solidFill>
              <a:latin typeface="Times New Roman"/>
              <a:ea typeface="Times New Roman"/>
              <a:cs typeface="Times New Roman"/>
              <a:sym typeface="Times New Roman"/>
            </a:endParaRPr>
          </a:p>
        </p:txBody>
      </p:sp>
      <p:sp>
        <p:nvSpPr>
          <p:cNvPr id="112" name="Google Shape;112;p4"/>
          <p:cNvSpPr/>
          <p:nvPr/>
        </p:nvSpPr>
        <p:spPr>
          <a:xfrm>
            <a:off x="555048" y="-3305474"/>
            <a:ext cx="303145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Module SIM A7670CG</a:t>
            </a:r>
            <a:endParaRPr sz="2200">
              <a:solidFill>
                <a:schemeClr val="dk1"/>
              </a:solidFill>
              <a:latin typeface="Times New Roman"/>
              <a:ea typeface="Times New Roman"/>
              <a:cs typeface="Times New Roman"/>
              <a:sym typeface="Times New Roman"/>
            </a:endParaRPr>
          </a:p>
        </p:txBody>
      </p:sp>
      <p:sp>
        <p:nvSpPr>
          <p:cNvPr id="113" name="Google Shape;113;p4"/>
          <p:cNvSpPr/>
          <p:nvPr/>
        </p:nvSpPr>
        <p:spPr>
          <a:xfrm>
            <a:off x="555048" y="-2724330"/>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Kết nối mạng di động 2G/3G/4G, truyền dữ liệu qua GPRS hoặc SMS, tăng tính linh hoạt khi không có Wi-Fi.</a:t>
            </a:r>
            <a:endParaRPr sz="1750">
              <a:solidFill>
                <a:schemeClr val="dk1"/>
              </a:solidFill>
              <a:latin typeface="Times New Roman"/>
              <a:ea typeface="Times New Roman"/>
              <a:cs typeface="Times New Roman"/>
              <a:sym typeface="Times New Roman"/>
            </a:endParaRPr>
          </a:p>
        </p:txBody>
      </p:sp>
      <p:sp>
        <p:nvSpPr>
          <p:cNvPr id="114" name="Google Shape;114;p4"/>
          <p:cNvSpPr/>
          <p:nvPr/>
        </p:nvSpPr>
        <p:spPr>
          <a:xfrm>
            <a:off x="5094186" y="-3305474"/>
            <a:ext cx="387012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Module GPS U-Blox NEO-7N</a:t>
            </a:r>
            <a:endParaRPr sz="2200">
              <a:solidFill>
                <a:schemeClr val="dk1"/>
              </a:solidFill>
              <a:latin typeface="Times New Roman"/>
              <a:ea typeface="Times New Roman"/>
              <a:cs typeface="Times New Roman"/>
              <a:sym typeface="Times New Roman"/>
            </a:endParaRPr>
          </a:p>
        </p:txBody>
      </p:sp>
      <p:sp>
        <p:nvSpPr>
          <p:cNvPr id="115" name="Google Shape;115;p4"/>
          <p:cNvSpPr/>
          <p:nvPr/>
        </p:nvSpPr>
        <p:spPr>
          <a:xfrm>
            <a:off x="5094186" y="-2724330"/>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Thu tín hiệu vệ tinh, định vị chính xác dưới 1 mét, hoạt động ổn định trong môi trường phức tạp.</a:t>
            </a:r>
            <a:endParaRPr sz="1750">
              <a:solidFill>
                <a:schemeClr val="dk1"/>
              </a:solidFill>
              <a:latin typeface="Times New Roman"/>
              <a:ea typeface="Times New Roman"/>
              <a:cs typeface="Times New Roman"/>
              <a:sym typeface="Times New Roman"/>
            </a:endParaRPr>
          </a:p>
        </p:txBody>
      </p:sp>
      <p:sp>
        <p:nvSpPr>
          <p:cNvPr id="116" name="Google Shape;116;p4"/>
          <p:cNvSpPr/>
          <p:nvPr/>
        </p:nvSpPr>
        <p:spPr>
          <a:xfrm>
            <a:off x="9633325" y="-330547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Phụ kiện hỗ trợ</a:t>
            </a:r>
            <a:endParaRPr sz="2200">
              <a:solidFill>
                <a:schemeClr val="dk1"/>
              </a:solidFill>
              <a:latin typeface="Times New Roman"/>
              <a:ea typeface="Times New Roman"/>
              <a:cs typeface="Times New Roman"/>
              <a:sym typeface="Times New Roman"/>
            </a:endParaRPr>
          </a:p>
        </p:txBody>
      </p:sp>
      <p:sp>
        <p:nvSpPr>
          <p:cNvPr id="117" name="Google Shape;117;p4"/>
          <p:cNvSpPr/>
          <p:nvPr/>
        </p:nvSpPr>
        <p:spPr>
          <a:xfrm>
            <a:off x="9633325" y="-2724330"/>
            <a:ext cx="3978116"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Breadboard cho kết nối linh hoạt</a:t>
            </a:r>
            <a:endParaRPr sz="1750">
              <a:solidFill>
                <a:schemeClr val="dk1"/>
              </a:solidFill>
              <a:latin typeface="Times New Roman"/>
              <a:ea typeface="Times New Roman"/>
              <a:cs typeface="Times New Roman"/>
              <a:sym typeface="Times New Roman"/>
            </a:endParaRPr>
          </a:p>
        </p:txBody>
      </p:sp>
      <p:sp>
        <p:nvSpPr>
          <p:cNvPr id="118" name="Google Shape;118;p4"/>
          <p:cNvSpPr/>
          <p:nvPr/>
        </p:nvSpPr>
        <p:spPr>
          <a:xfrm>
            <a:off x="9633325" y="-2282132"/>
            <a:ext cx="3978116"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Pin 18650 cung cấp nguồn liên tục 48 giờ</a:t>
            </a:r>
            <a:endParaRPr sz="1750">
              <a:solidFill>
                <a:schemeClr val="dk1"/>
              </a:solidFill>
              <a:latin typeface="Times New Roman"/>
              <a:ea typeface="Times New Roman"/>
              <a:cs typeface="Times New Roman"/>
              <a:sym typeface="Times New Roman"/>
            </a:endParaRPr>
          </a:p>
        </p:txBody>
      </p:sp>
      <p:sp>
        <p:nvSpPr>
          <p:cNvPr id="119" name="Google Shape;119;p4"/>
          <p:cNvSpPr/>
          <p:nvPr/>
        </p:nvSpPr>
        <p:spPr>
          <a:xfrm>
            <a:off x="9633325" y="-1477032"/>
            <a:ext cx="3978116"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Anten GPS tối ưu thu tín hiệu</a:t>
            </a:r>
            <a:endParaRPr sz="1750">
              <a:solidFill>
                <a:schemeClr val="dk1"/>
              </a:solidFill>
              <a:latin typeface="Times New Roman"/>
              <a:ea typeface="Times New Roman"/>
              <a:cs typeface="Times New Roman"/>
              <a:sym typeface="Times New Roman"/>
            </a:endParaRPr>
          </a:p>
        </p:txBody>
      </p:sp>
      <p:sp>
        <p:nvSpPr>
          <p:cNvPr id="120" name="Google Shape;120;p4"/>
          <p:cNvSpPr/>
          <p:nvPr/>
        </p:nvSpPr>
        <p:spPr>
          <a:xfrm>
            <a:off x="9633325" y="-1034833"/>
            <a:ext cx="3978116"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Mạch nguồn ổn áp 7-10V bảo vệ thiết bị</a:t>
            </a:r>
            <a:endParaRPr sz="175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p:nvPr/>
        </p:nvSpPr>
        <p:spPr>
          <a:xfrm>
            <a:off x="793790" y="1939052"/>
            <a:ext cx="1008709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Module SIM, GPS và Phụ Kiện Hỗ Trợ</a:t>
            </a:r>
            <a:endParaRPr sz="4450">
              <a:solidFill>
                <a:schemeClr val="dk1"/>
              </a:solidFill>
              <a:latin typeface="Times New Roman"/>
              <a:ea typeface="Times New Roman"/>
              <a:cs typeface="Times New Roman"/>
              <a:sym typeface="Times New Roman"/>
            </a:endParaRPr>
          </a:p>
        </p:txBody>
      </p:sp>
      <p:sp>
        <p:nvSpPr>
          <p:cNvPr id="127" name="Google Shape;127;p5"/>
          <p:cNvSpPr/>
          <p:nvPr/>
        </p:nvSpPr>
        <p:spPr>
          <a:xfrm>
            <a:off x="793790" y="3214807"/>
            <a:ext cx="303145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Module SIM A7670CG</a:t>
            </a:r>
            <a:endParaRPr sz="2200">
              <a:solidFill>
                <a:schemeClr val="dk1"/>
              </a:solidFill>
              <a:latin typeface="Times New Roman"/>
              <a:ea typeface="Times New Roman"/>
              <a:cs typeface="Times New Roman"/>
              <a:sym typeface="Times New Roman"/>
            </a:endParaRPr>
          </a:p>
        </p:txBody>
      </p:sp>
      <p:sp>
        <p:nvSpPr>
          <p:cNvPr id="128" name="Google Shape;128;p5"/>
          <p:cNvSpPr/>
          <p:nvPr/>
        </p:nvSpPr>
        <p:spPr>
          <a:xfrm>
            <a:off x="793790" y="3795951"/>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Kết nối mạng di động 2G/3G/4G, truyền dữ liệu qua GPRS hoặc SMS, tăng tính linh hoạt khi không có Wi-Fi.</a:t>
            </a:r>
            <a:endParaRPr sz="1750">
              <a:solidFill>
                <a:schemeClr val="dk1"/>
              </a:solidFill>
              <a:latin typeface="Times New Roman"/>
              <a:ea typeface="Times New Roman"/>
              <a:cs typeface="Times New Roman"/>
              <a:sym typeface="Times New Roman"/>
            </a:endParaRPr>
          </a:p>
        </p:txBody>
      </p:sp>
      <p:sp>
        <p:nvSpPr>
          <p:cNvPr id="129" name="Google Shape;129;p5"/>
          <p:cNvSpPr/>
          <p:nvPr/>
        </p:nvSpPr>
        <p:spPr>
          <a:xfrm>
            <a:off x="5332928" y="3214807"/>
            <a:ext cx="387012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Module GPS U-Blox NEO-7N</a:t>
            </a:r>
            <a:endParaRPr sz="2200">
              <a:solidFill>
                <a:schemeClr val="dk1"/>
              </a:solidFill>
              <a:latin typeface="Times New Roman"/>
              <a:ea typeface="Times New Roman"/>
              <a:cs typeface="Times New Roman"/>
              <a:sym typeface="Times New Roman"/>
            </a:endParaRPr>
          </a:p>
        </p:txBody>
      </p:sp>
      <p:sp>
        <p:nvSpPr>
          <p:cNvPr id="130" name="Google Shape;130;p5"/>
          <p:cNvSpPr/>
          <p:nvPr/>
        </p:nvSpPr>
        <p:spPr>
          <a:xfrm>
            <a:off x="5332928" y="3795951"/>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Thu tín hiệu vệ tinh, định vị chính xác dưới 1 mét, hoạt động ổn định trong môi trường phức tạp.</a:t>
            </a:r>
            <a:endParaRPr sz="1750">
              <a:solidFill>
                <a:schemeClr val="dk1"/>
              </a:solidFill>
              <a:latin typeface="Times New Roman"/>
              <a:ea typeface="Times New Roman"/>
              <a:cs typeface="Times New Roman"/>
              <a:sym typeface="Times New Roman"/>
            </a:endParaRPr>
          </a:p>
        </p:txBody>
      </p:sp>
      <p:sp>
        <p:nvSpPr>
          <p:cNvPr id="131" name="Google Shape;131;p5"/>
          <p:cNvSpPr/>
          <p:nvPr/>
        </p:nvSpPr>
        <p:spPr>
          <a:xfrm>
            <a:off x="9872067" y="321480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Phụ kiện hỗ trợ</a:t>
            </a:r>
            <a:endParaRPr sz="2200">
              <a:solidFill>
                <a:schemeClr val="dk1"/>
              </a:solidFill>
              <a:latin typeface="Times New Roman"/>
              <a:ea typeface="Times New Roman"/>
              <a:cs typeface="Times New Roman"/>
              <a:sym typeface="Times New Roman"/>
            </a:endParaRPr>
          </a:p>
        </p:txBody>
      </p:sp>
      <p:sp>
        <p:nvSpPr>
          <p:cNvPr id="132" name="Google Shape;132;p5"/>
          <p:cNvSpPr/>
          <p:nvPr/>
        </p:nvSpPr>
        <p:spPr>
          <a:xfrm>
            <a:off x="9872067" y="3795951"/>
            <a:ext cx="3978116"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Breadboard cho kết nối linh hoạt</a:t>
            </a:r>
            <a:endParaRPr sz="1750">
              <a:solidFill>
                <a:schemeClr val="dk1"/>
              </a:solidFill>
              <a:latin typeface="Times New Roman"/>
              <a:ea typeface="Times New Roman"/>
              <a:cs typeface="Times New Roman"/>
              <a:sym typeface="Times New Roman"/>
            </a:endParaRPr>
          </a:p>
        </p:txBody>
      </p:sp>
      <p:sp>
        <p:nvSpPr>
          <p:cNvPr id="133" name="Google Shape;133;p5"/>
          <p:cNvSpPr/>
          <p:nvPr/>
        </p:nvSpPr>
        <p:spPr>
          <a:xfrm>
            <a:off x="9872067" y="4238149"/>
            <a:ext cx="3978116"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Pin 18650 cung cấp nguồn liên tục 48 giờ</a:t>
            </a:r>
            <a:endParaRPr sz="1750">
              <a:solidFill>
                <a:schemeClr val="dk1"/>
              </a:solidFill>
              <a:latin typeface="Times New Roman"/>
              <a:ea typeface="Times New Roman"/>
              <a:cs typeface="Times New Roman"/>
              <a:sym typeface="Times New Roman"/>
            </a:endParaRPr>
          </a:p>
        </p:txBody>
      </p:sp>
      <p:sp>
        <p:nvSpPr>
          <p:cNvPr id="134" name="Google Shape;134;p5"/>
          <p:cNvSpPr/>
          <p:nvPr/>
        </p:nvSpPr>
        <p:spPr>
          <a:xfrm>
            <a:off x="9872067" y="5043249"/>
            <a:ext cx="3978116"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Anten GPS tối ưu thu tín hiệu</a:t>
            </a:r>
            <a:endParaRPr sz="1750">
              <a:solidFill>
                <a:schemeClr val="dk1"/>
              </a:solidFill>
              <a:latin typeface="Times New Roman"/>
              <a:ea typeface="Times New Roman"/>
              <a:cs typeface="Times New Roman"/>
              <a:sym typeface="Times New Roman"/>
            </a:endParaRPr>
          </a:p>
        </p:txBody>
      </p:sp>
      <p:sp>
        <p:nvSpPr>
          <p:cNvPr id="135" name="Google Shape;135;p5"/>
          <p:cNvSpPr/>
          <p:nvPr/>
        </p:nvSpPr>
        <p:spPr>
          <a:xfrm>
            <a:off x="9872067" y="5485448"/>
            <a:ext cx="3978116"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272525"/>
              </a:buClr>
              <a:buSzPts val="1750"/>
              <a:buFont typeface="Times New Roman"/>
              <a:buChar char="•"/>
            </a:pPr>
            <a:r>
              <a:rPr lang="en-US" sz="1750">
                <a:solidFill>
                  <a:srgbClr val="272525"/>
                </a:solidFill>
                <a:latin typeface="Times New Roman"/>
                <a:ea typeface="Times New Roman"/>
                <a:cs typeface="Times New Roman"/>
                <a:sym typeface="Times New Roman"/>
              </a:rPr>
              <a:t>Mạch nguồn ổn áp 7-10V bảo vệ thiết bị</a:t>
            </a:r>
            <a:endParaRPr sz="1750">
              <a:solidFill>
                <a:schemeClr val="dk1"/>
              </a:solidFill>
              <a:latin typeface="Times New Roman"/>
              <a:ea typeface="Times New Roman"/>
              <a:cs typeface="Times New Roman"/>
              <a:sym typeface="Times New Roman"/>
            </a:endParaRPr>
          </a:p>
        </p:txBody>
      </p:sp>
      <p:sp>
        <p:nvSpPr>
          <p:cNvPr id="136" name="Google Shape;136;p5"/>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pic>
        <p:nvPicPr>
          <p:cNvPr descr="preencoded.png" id="137" name="Google Shape;137;p5"/>
          <p:cNvPicPr preferRelativeResize="0"/>
          <p:nvPr/>
        </p:nvPicPr>
        <p:blipFill rotWithShape="1">
          <a:blip r:embed="rId3">
            <a:alphaModFix/>
          </a:blip>
          <a:srcRect b="0" l="0" r="0" t="0"/>
          <a:stretch/>
        </p:blipFill>
        <p:spPr>
          <a:xfrm>
            <a:off x="-5692878" y="-137398"/>
            <a:ext cx="548640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6"/>
          <p:cNvSpPr/>
          <p:nvPr/>
        </p:nvSpPr>
        <p:spPr>
          <a:xfrm>
            <a:off x="6240423" y="1099661"/>
            <a:ext cx="7596187" cy="673298"/>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000000"/>
              </a:buClr>
              <a:buSzPts val="4200"/>
              <a:buFont typeface="Times New Roman"/>
              <a:buNone/>
            </a:pPr>
            <a:r>
              <a:rPr b="1" lang="en-US" sz="4200">
                <a:solidFill>
                  <a:srgbClr val="000000"/>
                </a:solidFill>
                <a:latin typeface="Times New Roman"/>
                <a:ea typeface="Times New Roman"/>
                <a:cs typeface="Times New Roman"/>
                <a:sym typeface="Times New Roman"/>
              </a:rPr>
              <a:t>Phần Cứng Hệ Thống Định Vị</a:t>
            </a:r>
            <a:endParaRPr sz="4200">
              <a:solidFill>
                <a:schemeClr val="dk1"/>
              </a:solidFill>
              <a:latin typeface="Times New Roman"/>
              <a:ea typeface="Times New Roman"/>
              <a:cs typeface="Times New Roman"/>
              <a:sym typeface="Times New Roman"/>
            </a:endParaRPr>
          </a:p>
        </p:txBody>
      </p:sp>
      <p:sp>
        <p:nvSpPr>
          <p:cNvPr id="144" name="Google Shape;144;p6"/>
          <p:cNvSpPr/>
          <p:nvPr/>
        </p:nvSpPr>
        <p:spPr>
          <a:xfrm>
            <a:off x="6240423" y="2096095"/>
            <a:ext cx="7635954" cy="5033724"/>
          </a:xfrm>
          <a:prstGeom prst="roundRect">
            <a:avLst>
              <a:gd fmla="val 1798"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6248043" y="2103715"/>
            <a:ext cx="7620714" cy="96321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6463427" y="2240518"/>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Vi điều khiển ESP32</a:t>
            </a:r>
            <a:endParaRPr sz="1650">
              <a:solidFill>
                <a:schemeClr val="dk1"/>
              </a:solidFill>
              <a:latin typeface="Times New Roman"/>
              <a:ea typeface="Times New Roman"/>
              <a:cs typeface="Times New Roman"/>
              <a:sym typeface="Times New Roman"/>
            </a:endParaRPr>
          </a:p>
        </p:txBody>
      </p:sp>
      <p:sp>
        <p:nvSpPr>
          <p:cNvPr id="147" name="Google Shape;147;p6"/>
          <p:cNvSpPr/>
          <p:nvPr/>
        </p:nvSpPr>
        <p:spPr>
          <a:xfrm>
            <a:off x="10277594" y="2240518"/>
            <a:ext cx="3375779"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Lõi kép 240 MHz, Wi-Fi, Bluetooth</a:t>
            </a:r>
            <a:endParaRPr sz="1650">
              <a:solidFill>
                <a:schemeClr val="dk1"/>
              </a:solidFill>
              <a:latin typeface="Times New Roman"/>
              <a:ea typeface="Times New Roman"/>
              <a:cs typeface="Times New Roman"/>
              <a:sym typeface="Times New Roman"/>
            </a:endParaRPr>
          </a:p>
        </p:txBody>
      </p:sp>
      <p:sp>
        <p:nvSpPr>
          <p:cNvPr id="148" name="Google Shape;148;p6"/>
          <p:cNvSpPr/>
          <p:nvPr/>
        </p:nvSpPr>
        <p:spPr>
          <a:xfrm>
            <a:off x="6248043" y="3066931"/>
            <a:ext cx="7620714" cy="963216"/>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6463427" y="3203734"/>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Module GPS</a:t>
            </a:r>
            <a:endParaRPr sz="1650">
              <a:solidFill>
                <a:schemeClr val="dk1"/>
              </a:solidFill>
              <a:latin typeface="Times New Roman"/>
              <a:ea typeface="Times New Roman"/>
              <a:cs typeface="Times New Roman"/>
              <a:sym typeface="Times New Roman"/>
            </a:endParaRPr>
          </a:p>
        </p:txBody>
      </p:sp>
      <p:sp>
        <p:nvSpPr>
          <p:cNvPr id="150" name="Google Shape;150;p6"/>
          <p:cNvSpPr/>
          <p:nvPr/>
        </p:nvSpPr>
        <p:spPr>
          <a:xfrm>
            <a:off x="10277594" y="3203734"/>
            <a:ext cx="3375779" cy="68961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Tần số 1575.42 MHz, định dạng NMEA</a:t>
            </a:r>
            <a:endParaRPr sz="1650">
              <a:solidFill>
                <a:schemeClr val="dk1"/>
              </a:solidFill>
              <a:latin typeface="Times New Roman"/>
              <a:ea typeface="Times New Roman"/>
              <a:cs typeface="Times New Roman"/>
              <a:sym typeface="Times New Roman"/>
            </a:endParaRPr>
          </a:p>
        </p:txBody>
      </p:sp>
      <p:sp>
        <p:nvSpPr>
          <p:cNvPr id="151" name="Google Shape;151;p6"/>
          <p:cNvSpPr/>
          <p:nvPr/>
        </p:nvSpPr>
        <p:spPr>
          <a:xfrm>
            <a:off x="6248043" y="4030147"/>
            <a:ext cx="7620714" cy="61841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6463427" y="4166949"/>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Module SIM A7670CG</a:t>
            </a:r>
            <a:endParaRPr sz="1650">
              <a:solidFill>
                <a:schemeClr val="dk1"/>
              </a:solidFill>
              <a:latin typeface="Times New Roman"/>
              <a:ea typeface="Times New Roman"/>
              <a:cs typeface="Times New Roman"/>
              <a:sym typeface="Times New Roman"/>
            </a:endParaRPr>
          </a:p>
        </p:txBody>
      </p:sp>
      <p:sp>
        <p:nvSpPr>
          <p:cNvPr id="153" name="Google Shape;153;p6"/>
          <p:cNvSpPr/>
          <p:nvPr/>
        </p:nvSpPr>
        <p:spPr>
          <a:xfrm>
            <a:off x="10277594" y="4166949"/>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Mạng di động 2G/3G/4G, UART</a:t>
            </a:r>
            <a:endParaRPr sz="1650">
              <a:solidFill>
                <a:schemeClr val="dk1"/>
              </a:solidFill>
              <a:latin typeface="Times New Roman"/>
              <a:ea typeface="Times New Roman"/>
              <a:cs typeface="Times New Roman"/>
              <a:sym typeface="Times New Roman"/>
            </a:endParaRPr>
          </a:p>
        </p:txBody>
      </p:sp>
      <p:sp>
        <p:nvSpPr>
          <p:cNvPr id="154" name="Google Shape;154;p6"/>
          <p:cNvSpPr/>
          <p:nvPr/>
        </p:nvSpPr>
        <p:spPr>
          <a:xfrm>
            <a:off x="6248043" y="4648557"/>
            <a:ext cx="7620714" cy="61841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6463427" y="4785360"/>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Anten GPS</a:t>
            </a:r>
            <a:endParaRPr sz="1650">
              <a:solidFill>
                <a:schemeClr val="dk1"/>
              </a:solidFill>
              <a:latin typeface="Times New Roman"/>
              <a:ea typeface="Times New Roman"/>
              <a:cs typeface="Times New Roman"/>
              <a:sym typeface="Times New Roman"/>
            </a:endParaRPr>
          </a:p>
        </p:txBody>
      </p:sp>
      <p:sp>
        <p:nvSpPr>
          <p:cNvPr id="156" name="Google Shape;156;p6"/>
          <p:cNvSpPr/>
          <p:nvPr/>
        </p:nvSpPr>
        <p:spPr>
          <a:xfrm>
            <a:off x="10277594" y="4785360"/>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38 dBi SMA, thu tín hiệu mạnh</a:t>
            </a:r>
            <a:endParaRPr sz="1650">
              <a:solidFill>
                <a:schemeClr val="dk1"/>
              </a:solidFill>
              <a:latin typeface="Times New Roman"/>
              <a:ea typeface="Times New Roman"/>
              <a:cs typeface="Times New Roman"/>
              <a:sym typeface="Times New Roman"/>
            </a:endParaRPr>
          </a:p>
        </p:txBody>
      </p:sp>
      <p:sp>
        <p:nvSpPr>
          <p:cNvPr id="157" name="Google Shape;157;p6"/>
          <p:cNvSpPr/>
          <p:nvPr/>
        </p:nvSpPr>
        <p:spPr>
          <a:xfrm>
            <a:off x="6248043" y="5266968"/>
            <a:ext cx="7620714" cy="61841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463427" y="5403771"/>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Pin 18650 (3 cell)</a:t>
            </a:r>
            <a:endParaRPr sz="1650">
              <a:solidFill>
                <a:schemeClr val="dk1"/>
              </a:solidFill>
              <a:latin typeface="Times New Roman"/>
              <a:ea typeface="Times New Roman"/>
              <a:cs typeface="Times New Roman"/>
              <a:sym typeface="Times New Roman"/>
            </a:endParaRPr>
          </a:p>
        </p:txBody>
      </p:sp>
      <p:sp>
        <p:nvSpPr>
          <p:cNvPr id="159" name="Google Shape;159;p6"/>
          <p:cNvSpPr/>
          <p:nvPr/>
        </p:nvSpPr>
        <p:spPr>
          <a:xfrm>
            <a:off x="10277594" y="5403771"/>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11.1V, hoạt động liên tục 48 giờ</a:t>
            </a:r>
            <a:endParaRPr sz="1650">
              <a:solidFill>
                <a:schemeClr val="dk1"/>
              </a:solidFill>
              <a:latin typeface="Times New Roman"/>
              <a:ea typeface="Times New Roman"/>
              <a:cs typeface="Times New Roman"/>
              <a:sym typeface="Times New Roman"/>
            </a:endParaRPr>
          </a:p>
        </p:txBody>
      </p:sp>
      <p:sp>
        <p:nvSpPr>
          <p:cNvPr id="160" name="Google Shape;160;p6"/>
          <p:cNvSpPr/>
          <p:nvPr/>
        </p:nvSpPr>
        <p:spPr>
          <a:xfrm>
            <a:off x="6248043" y="5885378"/>
            <a:ext cx="7620714" cy="618411"/>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6463427" y="6022181"/>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Mạch nguồn 7-10V</a:t>
            </a:r>
            <a:endParaRPr sz="1650">
              <a:solidFill>
                <a:schemeClr val="dk1"/>
              </a:solidFill>
              <a:latin typeface="Times New Roman"/>
              <a:ea typeface="Times New Roman"/>
              <a:cs typeface="Times New Roman"/>
              <a:sym typeface="Times New Roman"/>
            </a:endParaRPr>
          </a:p>
        </p:txBody>
      </p:sp>
      <p:sp>
        <p:nvSpPr>
          <p:cNvPr id="162" name="Google Shape;162;p6"/>
          <p:cNvSpPr/>
          <p:nvPr/>
        </p:nvSpPr>
        <p:spPr>
          <a:xfrm>
            <a:off x="10277594" y="6022181"/>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Ổn định điện áp cho hệ thống</a:t>
            </a:r>
            <a:endParaRPr sz="1650">
              <a:solidFill>
                <a:schemeClr val="dk1"/>
              </a:solidFill>
              <a:latin typeface="Times New Roman"/>
              <a:ea typeface="Times New Roman"/>
              <a:cs typeface="Times New Roman"/>
              <a:sym typeface="Times New Roman"/>
            </a:endParaRPr>
          </a:p>
        </p:txBody>
      </p:sp>
      <p:sp>
        <p:nvSpPr>
          <p:cNvPr id="163" name="Google Shape;163;p6"/>
          <p:cNvSpPr/>
          <p:nvPr/>
        </p:nvSpPr>
        <p:spPr>
          <a:xfrm>
            <a:off x="6248043" y="6503789"/>
            <a:ext cx="7620714" cy="61841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6463427" y="6640592"/>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Breadboard và dây cắm</a:t>
            </a:r>
            <a:endParaRPr sz="1650">
              <a:solidFill>
                <a:schemeClr val="dk1"/>
              </a:solidFill>
              <a:latin typeface="Times New Roman"/>
              <a:ea typeface="Times New Roman"/>
              <a:cs typeface="Times New Roman"/>
              <a:sym typeface="Times New Roman"/>
            </a:endParaRPr>
          </a:p>
        </p:txBody>
      </p:sp>
      <p:sp>
        <p:nvSpPr>
          <p:cNvPr id="165" name="Google Shape;165;p6"/>
          <p:cNvSpPr/>
          <p:nvPr/>
        </p:nvSpPr>
        <p:spPr>
          <a:xfrm>
            <a:off x="10277594" y="6640592"/>
            <a:ext cx="3375779" cy="34480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272525"/>
              </a:buClr>
              <a:buSzPts val="1650"/>
              <a:buFont typeface="Times New Roman"/>
              <a:buNone/>
            </a:pPr>
            <a:r>
              <a:rPr lang="en-US" sz="1650">
                <a:solidFill>
                  <a:srgbClr val="272525"/>
                </a:solidFill>
                <a:latin typeface="Times New Roman"/>
                <a:ea typeface="Times New Roman"/>
                <a:cs typeface="Times New Roman"/>
                <a:sym typeface="Times New Roman"/>
              </a:rPr>
              <a:t>Kết nối linh hoạt, dễ sửa đổi</a:t>
            </a:r>
            <a:endParaRPr sz="1650">
              <a:solidFill>
                <a:schemeClr val="dk1"/>
              </a:solidFill>
              <a:latin typeface="Times New Roman"/>
              <a:ea typeface="Times New Roman"/>
              <a:cs typeface="Times New Roman"/>
              <a:sym typeface="Times New Roman"/>
            </a:endParaRPr>
          </a:p>
        </p:txBody>
      </p:sp>
      <p:sp>
        <p:nvSpPr>
          <p:cNvPr id="166" name="Google Shape;166;p6"/>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pic>
        <p:nvPicPr>
          <p:cNvPr id="167" name="Google Shape;167;p6"/>
          <p:cNvPicPr preferRelativeResize="0"/>
          <p:nvPr/>
        </p:nvPicPr>
        <p:blipFill rotWithShape="1">
          <a:blip r:embed="rId3">
            <a:alphaModFix/>
          </a:blip>
          <a:srcRect b="0" l="0" r="0" t="0"/>
          <a:stretch/>
        </p:blipFill>
        <p:spPr>
          <a:xfrm>
            <a:off x="0" y="0"/>
            <a:ext cx="6232803" cy="822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p:nvPr/>
        </p:nvSpPr>
        <p:spPr>
          <a:xfrm>
            <a:off x="6280190" y="731163"/>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Kết Nối ESP32 Với Các Module</a:t>
            </a:r>
            <a:endParaRPr sz="4450">
              <a:solidFill>
                <a:schemeClr val="dk1"/>
              </a:solidFill>
              <a:latin typeface="Times New Roman"/>
              <a:ea typeface="Times New Roman"/>
              <a:cs typeface="Times New Roman"/>
              <a:sym typeface="Times New Roman"/>
            </a:endParaRPr>
          </a:p>
        </p:txBody>
      </p:sp>
      <p:pic>
        <p:nvPicPr>
          <p:cNvPr descr="preencoded.png" id="174" name="Google Shape;174;p7"/>
          <p:cNvPicPr preferRelativeResize="0"/>
          <p:nvPr/>
        </p:nvPicPr>
        <p:blipFill rotWithShape="1">
          <a:blip r:embed="rId3">
            <a:alphaModFix/>
          </a:blip>
          <a:srcRect b="0" l="0" r="0" t="0"/>
          <a:stretch/>
        </p:blipFill>
        <p:spPr>
          <a:xfrm>
            <a:off x="6280190" y="2488883"/>
            <a:ext cx="1134070" cy="1669852"/>
          </a:xfrm>
          <a:prstGeom prst="rect">
            <a:avLst/>
          </a:prstGeom>
          <a:noFill/>
          <a:ln>
            <a:noFill/>
          </a:ln>
        </p:spPr>
      </p:pic>
      <p:sp>
        <p:nvSpPr>
          <p:cNvPr id="175" name="Google Shape;175;p7"/>
          <p:cNvSpPr/>
          <p:nvPr/>
        </p:nvSpPr>
        <p:spPr>
          <a:xfrm>
            <a:off x="7754422" y="2715697"/>
            <a:ext cx="319587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với Module GPS</a:t>
            </a:r>
            <a:endParaRPr sz="2200">
              <a:solidFill>
                <a:schemeClr val="dk1"/>
              </a:solidFill>
              <a:latin typeface="Times New Roman"/>
              <a:ea typeface="Times New Roman"/>
              <a:cs typeface="Times New Roman"/>
              <a:sym typeface="Times New Roman"/>
            </a:endParaRPr>
          </a:p>
        </p:txBody>
      </p:sp>
      <p:sp>
        <p:nvSpPr>
          <p:cNvPr id="176" name="Google Shape;176;p7"/>
          <p:cNvSpPr/>
          <p:nvPr/>
        </p:nvSpPr>
        <p:spPr>
          <a:xfrm>
            <a:off x="7754422" y="3206115"/>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Dùng UART, TX GPS nối RX ESP32, RX GPS nối TX ESP32, cấp nguồn 3.3V, mass chung.</a:t>
            </a:r>
            <a:endParaRPr sz="1750">
              <a:solidFill>
                <a:schemeClr val="dk1"/>
              </a:solidFill>
              <a:latin typeface="Times New Roman"/>
              <a:ea typeface="Times New Roman"/>
              <a:cs typeface="Times New Roman"/>
              <a:sym typeface="Times New Roman"/>
            </a:endParaRPr>
          </a:p>
        </p:txBody>
      </p:sp>
      <p:pic>
        <p:nvPicPr>
          <p:cNvPr descr="preencoded.png" id="177" name="Google Shape;177;p7"/>
          <p:cNvPicPr preferRelativeResize="0"/>
          <p:nvPr/>
        </p:nvPicPr>
        <p:blipFill rotWithShape="1">
          <a:blip r:embed="rId4">
            <a:alphaModFix/>
          </a:blip>
          <a:srcRect b="0" l="0" r="0" t="0"/>
          <a:stretch/>
        </p:blipFill>
        <p:spPr>
          <a:xfrm>
            <a:off x="6280190" y="4158734"/>
            <a:ext cx="1134070" cy="1669852"/>
          </a:xfrm>
          <a:prstGeom prst="rect">
            <a:avLst/>
          </a:prstGeom>
          <a:noFill/>
          <a:ln>
            <a:noFill/>
          </a:ln>
        </p:spPr>
      </p:pic>
      <p:sp>
        <p:nvSpPr>
          <p:cNvPr id="178" name="Google Shape;178;p7"/>
          <p:cNvSpPr/>
          <p:nvPr/>
        </p:nvSpPr>
        <p:spPr>
          <a:xfrm>
            <a:off x="7754422" y="4385548"/>
            <a:ext cx="314313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với Module SIM</a:t>
            </a:r>
            <a:endParaRPr sz="2200">
              <a:solidFill>
                <a:schemeClr val="dk1"/>
              </a:solidFill>
              <a:latin typeface="Times New Roman"/>
              <a:ea typeface="Times New Roman"/>
              <a:cs typeface="Times New Roman"/>
              <a:sym typeface="Times New Roman"/>
            </a:endParaRPr>
          </a:p>
        </p:txBody>
      </p:sp>
      <p:sp>
        <p:nvSpPr>
          <p:cNvPr id="179" name="Google Shape;179;p7"/>
          <p:cNvSpPr/>
          <p:nvPr/>
        </p:nvSpPr>
        <p:spPr>
          <a:xfrm>
            <a:off x="7754422" y="4875967"/>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Dùng UART khác, TX SIM nối RX ESP32, RX SIM nối TX ESP32, cấp nguồn 7-10V.</a:t>
            </a:r>
            <a:endParaRPr sz="1750">
              <a:solidFill>
                <a:schemeClr val="dk1"/>
              </a:solidFill>
              <a:latin typeface="Times New Roman"/>
              <a:ea typeface="Times New Roman"/>
              <a:cs typeface="Times New Roman"/>
              <a:sym typeface="Times New Roman"/>
            </a:endParaRPr>
          </a:p>
        </p:txBody>
      </p:sp>
      <p:pic>
        <p:nvPicPr>
          <p:cNvPr descr="preencoded.png" id="180" name="Google Shape;180;p7"/>
          <p:cNvPicPr preferRelativeResize="0"/>
          <p:nvPr/>
        </p:nvPicPr>
        <p:blipFill rotWithShape="1">
          <a:blip r:embed="rId5">
            <a:alphaModFix/>
          </a:blip>
          <a:srcRect b="0" l="0" r="0" t="0"/>
          <a:stretch/>
        </p:blipFill>
        <p:spPr>
          <a:xfrm>
            <a:off x="6280190" y="5828586"/>
            <a:ext cx="1134070" cy="1669852"/>
          </a:xfrm>
          <a:prstGeom prst="rect">
            <a:avLst/>
          </a:prstGeom>
          <a:noFill/>
          <a:ln>
            <a:noFill/>
          </a:ln>
        </p:spPr>
      </p:pic>
      <p:sp>
        <p:nvSpPr>
          <p:cNvPr id="181" name="Google Shape;181;p7"/>
          <p:cNvSpPr/>
          <p:nvPr/>
        </p:nvSpPr>
        <p:spPr>
          <a:xfrm>
            <a:off x="7754422" y="6055400"/>
            <a:ext cx="316146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nguồn và anten</a:t>
            </a:r>
            <a:endParaRPr sz="2200">
              <a:solidFill>
                <a:schemeClr val="dk1"/>
              </a:solidFill>
              <a:latin typeface="Times New Roman"/>
              <a:ea typeface="Times New Roman"/>
              <a:cs typeface="Times New Roman"/>
              <a:sym typeface="Times New Roman"/>
            </a:endParaRPr>
          </a:p>
        </p:txBody>
      </p:sp>
      <p:sp>
        <p:nvSpPr>
          <p:cNvPr id="182" name="Google Shape;182;p7"/>
          <p:cNvSpPr/>
          <p:nvPr/>
        </p:nvSpPr>
        <p:spPr>
          <a:xfrm>
            <a:off x="7754422" y="6545818"/>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Pin 18650 cấp nguồn qua mạch ổn áp, anten GPS gắn trực tiếp vào module.</a:t>
            </a:r>
            <a:endParaRPr sz="1750">
              <a:solidFill>
                <a:schemeClr val="dk1"/>
              </a:solidFill>
              <a:latin typeface="Times New Roman"/>
              <a:ea typeface="Times New Roman"/>
              <a:cs typeface="Times New Roman"/>
              <a:sym typeface="Times New Roman"/>
            </a:endParaRPr>
          </a:p>
        </p:txBody>
      </p:sp>
      <p:sp>
        <p:nvSpPr>
          <p:cNvPr id="183" name="Google Shape;183;p7"/>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pic>
        <p:nvPicPr>
          <p:cNvPr descr="How to Create an ESP32 Web Server with WebSockets in Arduino IDE" id="184" name="Google Shape;184;p7"/>
          <p:cNvPicPr preferRelativeResize="0"/>
          <p:nvPr/>
        </p:nvPicPr>
        <p:blipFill rotWithShape="1">
          <a:blip r:embed="rId6">
            <a:alphaModFix/>
          </a:blip>
          <a:srcRect b="0" l="0" r="0" t="0"/>
          <a:stretch/>
        </p:blipFill>
        <p:spPr>
          <a:xfrm>
            <a:off x="1031319" y="1786712"/>
            <a:ext cx="3921085" cy="487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p:nvPr/>
        </p:nvSpPr>
        <p:spPr>
          <a:xfrm>
            <a:off x="793790" y="2721412"/>
            <a:ext cx="1006804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Phần Mềm: Firebase và React Native</a:t>
            </a:r>
            <a:endParaRPr sz="4450">
              <a:solidFill>
                <a:schemeClr val="dk1"/>
              </a:solidFill>
              <a:latin typeface="Times New Roman"/>
              <a:ea typeface="Times New Roman"/>
              <a:cs typeface="Times New Roman"/>
              <a:sym typeface="Times New Roman"/>
            </a:endParaRPr>
          </a:p>
        </p:txBody>
      </p:sp>
      <p:sp>
        <p:nvSpPr>
          <p:cNvPr id="191" name="Google Shape;191;p8"/>
          <p:cNvSpPr/>
          <p:nvPr/>
        </p:nvSpPr>
        <p:spPr>
          <a:xfrm>
            <a:off x="793790" y="3997166"/>
            <a:ext cx="304169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Cơ sở dữ liệu Firebase</a:t>
            </a:r>
            <a:endParaRPr sz="2200">
              <a:solidFill>
                <a:schemeClr val="dk1"/>
              </a:solidFill>
              <a:latin typeface="Times New Roman"/>
              <a:ea typeface="Times New Roman"/>
              <a:cs typeface="Times New Roman"/>
              <a:sym typeface="Times New Roman"/>
            </a:endParaRPr>
          </a:p>
        </p:txBody>
      </p:sp>
      <p:sp>
        <p:nvSpPr>
          <p:cNvPr id="192" name="Google Shape;192;p8"/>
          <p:cNvSpPr/>
          <p:nvPr/>
        </p:nvSpPr>
        <p:spPr>
          <a:xfrm>
            <a:off x="793790" y="4578310"/>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Lưu trữ và đồng bộ dữ liệu thời gian thực, hỗ trợ JSON, kết nối qua Wi-Fi hoặc mạng di động.</a:t>
            </a:r>
            <a:endParaRPr sz="1750">
              <a:solidFill>
                <a:schemeClr val="dk1"/>
              </a:solidFill>
              <a:latin typeface="Times New Roman"/>
              <a:ea typeface="Times New Roman"/>
              <a:cs typeface="Times New Roman"/>
              <a:sym typeface="Times New Roman"/>
            </a:endParaRPr>
          </a:p>
        </p:txBody>
      </p:sp>
      <p:sp>
        <p:nvSpPr>
          <p:cNvPr id="193" name="Google Shape;193;p8"/>
          <p:cNvSpPr/>
          <p:nvPr/>
        </p:nvSpPr>
        <p:spPr>
          <a:xfrm>
            <a:off x="7599521" y="3997166"/>
            <a:ext cx="315825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Times New Roman"/>
              <a:buNone/>
            </a:pPr>
            <a:r>
              <a:rPr b="1" lang="en-US" sz="2200">
                <a:solidFill>
                  <a:srgbClr val="000000"/>
                </a:solidFill>
                <a:latin typeface="Times New Roman"/>
                <a:ea typeface="Times New Roman"/>
                <a:cs typeface="Times New Roman"/>
                <a:sym typeface="Times New Roman"/>
              </a:rPr>
              <a:t>Ứng dụng React Native</a:t>
            </a:r>
            <a:endParaRPr sz="2200">
              <a:solidFill>
                <a:schemeClr val="dk1"/>
              </a:solidFill>
              <a:latin typeface="Times New Roman"/>
              <a:ea typeface="Times New Roman"/>
              <a:cs typeface="Times New Roman"/>
              <a:sym typeface="Times New Roman"/>
            </a:endParaRPr>
          </a:p>
        </p:txBody>
      </p:sp>
      <p:sp>
        <p:nvSpPr>
          <p:cNvPr id="194" name="Google Shape;194;p8"/>
          <p:cNvSpPr/>
          <p:nvPr/>
        </p:nvSpPr>
        <p:spPr>
          <a:xfrm>
            <a:off x="7599521" y="4578310"/>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Hiển thị tọa độ GPS trực quan trên bản đồ, chạy đa nền tảng iOS và Android, cập nhật dữ liệu thời gian thực.</a:t>
            </a:r>
            <a:endParaRPr sz="1750">
              <a:solidFill>
                <a:schemeClr val="dk1"/>
              </a:solidFill>
              <a:latin typeface="Times New Roman"/>
              <a:ea typeface="Times New Roman"/>
              <a:cs typeface="Times New Roman"/>
              <a:sym typeface="Times New Roman"/>
            </a:endParaRPr>
          </a:p>
        </p:txBody>
      </p:sp>
      <p:sp>
        <p:nvSpPr>
          <p:cNvPr id="195" name="Google Shape;195;p8"/>
          <p:cNvSpPr/>
          <p:nvPr/>
        </p:nvSpPr>
        <p:spPr>
          <a:xfrm>
            <a:off x="12592195" y="7594406"/>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96" name="Google Shape;196;p8"/>
          <p:cNvSpPr/>
          <p:nvPr/>
        </p:nvSpPr>
        <p:spPr>
          <a:xfrm>
            <a:off x="15919490" y="979531"/>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Kết Nối ESP32 Với Các Module</a:t>
            </a:r>
            <a:endParaRPr sz="4450">
              <a:solidFill>
                <a:schemeClr val="dk1"/>
              </a:solidFill>
              <a:latin typeface="Times New Roman"/>
              <a:ea typeface="Times New Roman"/>
              <a:cs typeface="Times New Roman"/>
              <a:sym typeface="Times New Roman"/>
            </a:endParaRPr>
          </a:p>
        </p:txBody>
      </p:sp>
      <p:pic>
        <p:nvPicPr>
          <p:cNvPr descr="preencoded.png" id="197" name="Google Shape;197;p8"/>
          <p:cNvPicPr preferRelativeResize="0"/>
          <p:nvPr/>
        </p:nvPicPr>
        <p:blipFill rotWithShape="1">
          <a:blip r:embed="rId3">
            <a:alphaModFix/>
          </a:blip>
          <a:srcRect b="0" l="0" r="0" t="0"/>
          <a:stretch/>
        </p:blipFill>
        <p:spPr>
          <a:xfrm>
            <a:off x="15919490" y="2737251"/>
            <a:ext cx="1134070" cy="1669852"/>
          </a:xfrm>
          <a:prstGeom prst="rect">
            <a:avLst/>
          </a:prstGeom>
          <a:noFill/>
          <a:ln>
            <a:noFill/>
          </a:ln>
        </p:spPr>
      </p:pic>
      <p:sp>
        <p:nvSpPr>
          <p:cNvPr id="198" name="Google Shape;198;p8"/>
          <p:cNvSpPr/>
          <p:nvPr/>
        </p:nvSpPr>
        <p:spPr>
          <a:xfrm>
            <a:off x="17393722" y="2964065"/>
            <a:ext cx="319587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với Module GPS</a:t>
            </a:r>
            <a:endParaRPr sz="2200">
              <a:solidFill>
                <a:schemeClr val="dk1"/>
              </a:solidFill>
              <a:latin typeface="Times New Roman"/>
              <a:ea typeface="Times New Roman"/>
              <a:cs typeface="Times New Roman"/>
              <a:sym typeface="Times New Roman"/>
            </a:endParaRPr>
          </a:p>
        </p:txBody>
      </p:sp>
      <p:sp>
        <p:nvSpPr>
          <p:cNvPr id="199" name="Google Shape;199;p8"/>
          <p:cNvSpPr/>
          <p:nvPr/>
        </p:nvSpPr>
        <p:spPr>
          <a:xfrm>
            <a:off x="17393722" y="3454483"/>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Dùng UART, TX GPS nối RX ESP32, RX GPS nối TX ESP32, cấp nguồn 3.3V, mass chung.</a:t>
            </a:r>
            <a:endParaRPr sz="1750">
              <a:solidFill>
                <a:schemeClr val="dk1"/>
              </a:solidFill>
              <a:latin typeface="Times New Roman"/>
              <a:ea typeface="Times New Roman"/>
              <a:cs typeface="Times New Roman"/>
              <a:sym typeface="Times New Roman"/>
            </a:endParaRPr>
          </a:p>
        </p:txBody>
      </p:sp>
      <p:pic>
        <p:nvPicPr>
          <p:cNvPr descr="preencoded.png" id="200" name="Google Shape;200;p8"/>
          <p:cNvPicPr preferRelativeResize="0"/>
          <p:nvPr/>
        </p:nvPicPr>
        <p:blipFill rotWithShape="1">
          <a:blip r:embed="rId4">
            <a:alphaModFix/>
          </a:blip>
          <a:srcRect b="0" l="0" r="0" t="0"/>
          <a:stretch/>
        </p:blipFill>
        <p:spPr>
          <a:xfrm>
            <a:off x="15919490" y="4407102"/>
            <a:ext cx="1134070" cy="1669852"/>
          </a:xfrm>
          <a:prstGeom prst="rect">
            <a:avLst/>
          </a:prstGeom>
          <a:noFill/>
          <a:ln>
            <a:noFill/>
          </a:ln>
        </p:spPr>
      </p:pic>
      <p:sp>
        <p:nvSpPr>
          <p:cNvPr id="201" name="Google Shape;201;p8"/>
          <p:cNvSpPr/>
          <p:nvPr/>
        </p:nvSpPr>
        <p:spPr>
          <a:xfrm>
            <a:off x="17393722" y="4633916"/>
            <a:ext cx="314313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với Module SIM</a:t>
            </a:r>
            <a:endParaRPr sz="2200">
              <a:solidFill>
                <a:schemeClr val="dk1"/>
              </a:solidFill>
              <a:latin typeface="Times New Roman"/>
              <a:ea typeface="Times New Roman"/>
              <a:cs typeface="Times New Roman"/>
              <a:sym typeface="Times New Roman"/>
            </a:endParaRPr>
          </a:p>
        </p:txBody>
      </p:sp>
      <p:sp>
        <p:nvSpPr>
          <p:cNvPr id="202" name="Google Shape;202;p8"/>
          <p:cNvSpPr/>
          <p:nvPr/>
        </p:nvSpPr>
        <p:spPr>
          <a:xfrm>
            <a:off x="17393722" y="5124335"/>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Dùng UART khác, TX SIM nối RX ESP32, RX SIM nối TX ESP32, cấp nguồn 7-10V.</a:t>
            </a:r>
            <a:endParaRPr sz="1750">
              <a:solidFill>
                <a:schemeClr val="dk1"/>
              </a:solidFill>
              <a:latin typeface="Times New Roman"/>
              <a:ea typeface="Times New Roman"/>
              <a:cs typeface="Times New Roman"/>
              <a:sym typeface="Times New Roman"/>
            </a:endParaRPr>
          </a:p>
        </p:txBody>
      </p:sp>
      <p:pic>
        <p:nvPicPr>
          <p:cNvPr descr="preencoded.png" id="203" name="Google Shape;203;p8"/>
          <p:cNvPicPr preferRelativeResize="0"/>
          <p:nvPr/>
        </p:nvPicPr>
        <p:blipFill rotWithShape="1">
          <a:blip r:embed="rId5">
            <a:alphaModFix/>
          </a:blip>
          <a:srcRect b="0" l="0" r="0" t="0"/>
          <a:stretch/>
        </p:blipFill>
        <p:spPr>
          <a:xfrm>
            <a:off x="15919490" y="6076954"/>
            <a:ext cx="1134070" cy="1669852"/>
          </a:xfrm>
          <a:prstGeom prst="rect">
            <a:avLst/>
          </a:prstGeom>
          <a:noFill/>
          <a:ln>
            <a:noFill/>
          </a:ln>
        </p:spPr>
      </p:pic>
      <p:sp>
        <p:nvSpPr>
          <p:cNvPr id="204" name="Google Shape;204;p8"/>
          <p:cNvSpPr/>
          <p:nvPr/>
        </p:nvSpPr>
        <p:spPr>
          <a:xfrm>
            <a:off x="17393722" y="6303768"/>
            <a:ext cx="316146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Kết nối nguồn và anten</a:t>
            </a:r>
            <a:endParaRPr sz="2200">
              <a:solidFill>
                <a:schemeClr val="dk1"/>
              </a:solidFill>
              <a:latin typeface="Times New Roman"/>
              <a:ea typeface="Times New Roman"/>
              <a:cs typeface="Times New Roman"/>
              <a:sym typeface="Times New Roman"/>
            </a:endParaRPr>
          </a:p>
        </p:txBody>
      </p:sp>
      <p:sp>
        <p:nvSpPr>
          <p:cNvPr id="205" name="Google Shape;205;p8"/>
          <p:cNvSpPr/>
          <p:nvPr/>
        </p:nvSpPr>
        <p:spPr>
          <a:xfrm>
            <a:off x="17393722" y="6794186"/>
            <a:ext cx="6082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Pin 18650 cấp nguồn qua mạch ổn áp, anten GPS gắn trực tiếp vào module.</a:t>
            </a:r>
            <a:endParaRPr sz="1750">
              <a:solidFill>
                <a:schemeClr val="dk1"/>
              </a:solidFill>
              <a:latin typeface="Times New Roman"/>
              <a:ea typeface="Times New Roman"/>
              <a:cs typeface="Times New Roman"/>
              <a:sym typeface="Times New Roman"/>
            </a:endParaRPr>
          </a:p>
        </p:txBody>
      </p:sp>
      <p:sp>
        <p:nvSpPr>
          <p:cNvPr id="206" name="Google Shape;206;p8"/>
          <p:cNvSpPr/>
          <p:nvPr/>
        </p:nvSpPr>
        <p:spPr>
          <a:xfrm>
            <a:off x="22231495" y="7842774"/>
            <a:ext cx="2038205" cy="63519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pic>
        <p:nvPicPr>
          <p:cNvPr id="207" name="Google Shape;207;p8"/>
          <p:cNvPicPr preferRelativeResize="0"/>
          <p:nvPr/>
        </p:nvPicPr>
        <p:blipFill rotWithShape="1">
          <a:blip r:embed="rId6">
            <a:alphaModFix/>
          </a:blip>
          <a:srcRect b="0" l="0" r="0" t="0"/>
          <a:stretch/>
        </p:blipFill>
        <p:spPr>
          <a:xfrm>
            <a:off x="793790" y="5811173"/>
            <a:ext cx="2143125" cy="2143125"/>
          </a:xfrm>
          <a:prstGeom prst="rect">
            <a:avLst/>
          </a:prstGeom>
          <a:noFill/>
          <a:ln>
            <a:noFill/>
          </a:ln>
        </p:spPr>
      </p:pic>
      <p:pic>
        <p:nvPicPr>
          <p:cNvPr id="208" name="Google Shape;208;p8"/>
          <p:cNvPicPr preferRelativeResize="0"/>
          <p:nvPr/>
        </p:nvPicPr>
        <p:blipFill rotWithShape="1">
          <a:blip r:embed="rId7">
            <a:alphaModFix/>
          </a:blip>
          <a:srcRect b="0" l="0" r="0" t="0"/>
          <a:stretch/>
        </p:blipFill>
        <p:spPr>
          <a:xfrm>
            <a:off x="9851993" y="5850140"/>
            <a:ext cx="2266950" cy="201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9"/>
          <p:cNvSpPr/>
          <p:nvPr/>
        </p:nvSpPr>
        <p:spPr>
          <a:xfrm>
            <a:off x="793790" y="833199"/>
            <a:ext cx="994624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Times New Roman"/>
              <a:buNone/>
            </a:pPr>
            <a:r>
              <a:rPr b="1" lang="en-US" sz="4450">
                <a:solidFill>
                  <a:srgbClr val="000000"/>
                </a:solidFill>
                <a:latin typeface="Times New Roman"/>
                <a:ea typeface="Times New Roman"/>
                <a:cs typeface="Times New Roman"/>
                <a:sym typeface="Times New Roman"/>
              </a:rPr>
              <a:t>Triển Khai và Thử Nghiệm Hệ Thống</a:t>
            </a:r>
            <a:endParaRPr sz="4450">
              <a:solidFill>
                <a:schemeClr val="dk1"/>
              </a:solidFill>
              <a:latin typeface="Times New Roman"/>
              <a:ea typeface="Times New Roman"/>
              <a:cs typeface="Times New Roman"/>
              <a:sym typeface="Times New Roman"/>
            </a:endParaRPr>
          </a:p>
        </p:txBody>
      </p:sp>
      <p:sp>
        <p:nvSpPr>
          <p:cNvPr id="215" name="Google Shape;215;p9"/>
          <p:cNvSpPr/>
          <p:nvPr/>
        </p:nvSpPr>
        <p:spPr>
          <a:xfrm>
            <a:off x="793790" y="1995607"/>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1303973" y="1995607"/>
            <a:ext cx="379809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Nghiên cứu và lập kế hoạch</a:t>
            </a:r>
            <a:endParaRPr sz="2200">
              <a:solidFill>
                <a:schemeClr val="dk1"/>
              </a:solidFill>
              <a:latin typeface="Times New Roman"/>
              <a:ea typeface="Times New Roman"/>
              <a:cs typeface="Times New Roman"/>
              <a:sym typeface="Times New Roman"/>
            </a:endParaRPr>
          </a:p>
        </p:txBody>
      </p:sp>
      <p:sp>
        <p:nvSpPr>
          <p:cNvPr id="217" name="Google Shape;217;p9"/>
          <p:cNvSpPr/>
          <p:nvPr/>
        </p:nvSpPr>
        <p:spPr>
          <a:xfrm>
            <a:off x="1303973" y="2486025"/>
            <a:ext cx="12532638"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Xác định yêu cầu, chọn linh kiện, phân bổ thời gian phát triển.</a:t>
            </a:r>
            <a:endParaRPr sz="1750">
              <a:solidFill>
                <a:schemeClr val="dk1"/>
              </a:solidFill>
              <a:latin typeface="Times New Roman"/>
              <a:ea typeface="Times New Roman"/>
              <a:cs typeface="Times New Roman"/>
              <a:sym typeface="Times New Roman"/>
            </a:endParaRPr>
          </a:p>
        </p:txBody>
      </p:sp>
      <p:sp>
        <p:nvSpPr>
          <p:cNvPr id="218" name="Google Shape;218;p9"/>
          <p:cNvSpPr/>
          <p:nvPr/>
        </p:nvSpPr>
        <p:spPr>
          <a:xfrm>
            <a:off x="1133951" y="3075742"/>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644134" y="307574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Thiết kế phần cứng</a:t>
            </a:r>
            <a:endParaRPr sz="2200">
              <a:solidFill>
                <a:schemeClr val="dk1"/>
              </a:solidFill>
              <a:latin typeface="Times New Roman"/>
              <a:ea typeface="Times New Roman"/>
              <a:cs typeface="Times New Roman"/>
              <a:sym typeface="Times New Roman"/>
            </a:endParaRPr>
          </a:p>
        </p:txBody>
      </p:sp>
      <p:sp>
        <p:nvSpPr>
          <p:cNvPr id="220" name="Google Shape;220;p9"/>
          <p:cNvSpPr/>
          <p:nvPr/>
        </p:nvSpPr>
        <p:spPr>
          <a:xfrm>
            <a:off x="1644134" y="3566160"/>
            <a:ext cx="1219247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Đấu nối linh kiện trên breadboard, tích hợp vào ba lô di động.</a:t>
            </a:r>
            <a:endParaRPr sz="1750">
              <a:solidFill>
                <a:schemeClr val="dk1"/>
              </a:solidFill>
              <a:latin typeface="Times New Roman"/>
              <a:ea typeface="Times New Roman"/>
              <a:cs typeface="Times New Roman"/>
              <a:sym typeface="Times New Roman"/>
            </a:endParaRPr>
          </a:p>
        </p:txBody>
      </p:sp>
      <p:sp>
        <p:nvSpPr>
          <p:cNvPr id="221" name="Google Shape;221;p9"/>
          <p:cNvSpPr/>
          <p:nvPr/>
        </p:nvSpPr>
        <p:spPr>
          <a:xfrm>
            <a:off x="1474232" y="4155877"/>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1984415" y="415587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Lập trình và tích hợp</a:t>
            </a:r>
            <a:endParaRPr sz="2200">
              <a:solidFill>
                <a:schemeClr val="dk1"/>
              </a:solidFill>
              <a:latin typeface="Times New Roman"/>
              <a:ea typeface="Times New Roman"/>
              <a:cs typeface="Times New Roman"/>
              <a:sym typeface="Times New Roman"/>
            </a:endParaRPr>
          </a:p>
        </p:txBody>
      </p:sp>
      <p:sp>
        <p:nvSpPr>
          <p:cNvPr id="223" name="Google Shape;223;p9"/>
          <p:cNvSpPr/>
          <p:nvPr/>
        </p:nvSpPr>
        <p:spPr>
          <a:xfrm>
            <a:off x="1984415" y="4646295"/>
            <a:ext cx="1185219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ESP32 đọc dữ liệu GPS, gửi lên Firebase qua module SIM.</a:t>
            </a:r>
            <a:endParaRPr sz="1750">
              <a:solidFill>
                <a:schemeClr val="dk1"/>
              </a:solidFill>
              <a:latin typeface="Times New Roman"/>
              <a:ea typeface="Times New Roman"/>
              <a:cs typeface="Times New Roman"/>
              <a:sym typeface="Times New Roman"/>
            </a:endParaRPr>
          </a:p>
        </p:txBody>
      </p:sp>
      <p:sp>
        <p:nvSpPr>
          <p:cNvPr id="224" name="Google Shape;224;p9"/>
          <p:cNvSpPr/>
          <p:nvPr/>
        </p:nvSpPr>
        <p:spPr>
          <a:xfrm>
            <a:off x="1814513" y="5236012"/>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2324695" y="523601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Phát triển giao diện</a:t>
            </a:r>
            <a:endParaRPr sz="2200">
              <a:solidFill>
                <a:schemeClr val="dk1"/>
              </a:solidFill>
              <a:latin typeface="Times New Roman"/>
              <a:ea typeface="Times New Roman"/>
              <a:cs typeface="Times New Roman"/>
              <a:sym typeface="Times New Roman"/>
            </a:endParaRPr>
          </a:p>
        </p:txBody>
      </p:sp>
      <p:sp>
        <p:nvSpPr>
          <p:cNvPr id="226" name="Google Shape;226;p9"/>
          <p:cNvSpPr/>
          <p:nvPr/>
        </p:nvSpPr>
        <p:spPr>
          <a:xfrm>
            <a:off x="2324695" y="5726430"/>
            <a:ext cx="11511915"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Ứng dụng React hiển thị tọa độ và bản đồ trực quan.</a:t>
            </a:r>
            <a:endParaRPr sz="1750">
              <a:solidFill>
                <a:schemeClr val="dk1"/>
              </a:solidFill>
              <a:latin typeface="Times New Roman"/>
              <a:ea typeface="Times New Roman"/>
              <a:cs typeface="Times New Roman"/>
              <a:sym typeface="Times New Roman"/>
            </a:endParaRPr>
          </a:p>
        </p:txBody>
      </p:sp>
      <p:sp>
        <p:nvSpPr>
          <p:cNvPr id="227" name="Google Shape;227;p9"/>
          <p:cNvSpPr/>
          <p:nvPr/>
        </p:nvSpPr>
        <p:spPr>
          <a:xfrm>
            <a:off x="1474232" y="6316147"/>
            <a:ext cx="170021" cy="853321"/>
          </a:xfrm>
          <a:prstGeom prst="roundRect">
            <a:avLst>
              <a:gd fmla="val 56033"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984415" y="6316147"/>
            <a:ext cx="290357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Times New Roman"/>
              <a:buNone/>
            </a:pPr>
            <a:r>
              <a:rPr b="1" lang="en-US" sz="2200">
                <a:solidFill>
                  <a:srgbClr val="272525"/>
                </a:solidFill>
                <a:latin typeface="Times New Roman"/>
                <a:ea typeface="Times New Roman"/>
                <a:cs typeface="Times New Roman"/>
                <a:sym typeface="Times New Roman"/>
              </a:rPr>
              <a:t>Thử nghiệm và tối ưu</a:t>
            </a:r>
            <a:endParaRPr sz="2200">
              <a:solidFill>
                <a:schemeClr val="dk1"/>
              </a:solidFill>
              <a:latin typeface="Times New Roman"/>
              <a:ea typeface="Times New Roman"/>
              <a:cs typeface="Times New Roman"/>
              <a:sym typeface="Times New Roman"/>
            </a:endParaRPr>
          </a:p>
        </p:txBody>
      </p:sp>
      <p:sp>
        <p:nvSpPr>
          <p:cNvPr id="229" name="Google Shape;229;p9"/>
          <p:cNvSpPr/>
          <p:nvPr/>
        </p:nvSpPr>
        <p:spPr>
          <a:xfrm>
            <a:off x="1984415" y="6806565"/>
            <a:ext cx="1185219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Times New Roman"/>
              <a:buNone/>
            </a:pPr>
            <a:r>
              <a:rPr lang="en-US" sz="1750">
                <a:solidFill>
                  <a:srgbClr val="272525"/>
                </a:solidFill>
                <a:latin typeface="Times New Roman"/>
                <a:ea typeface="Times New Roman"/>
                <a:cs typeface="Times New Roman"/>
                <a:sym typeface="Times New Roman"/>
              </a:rPr>
              <a:t>Kiểm tra tín hiệu, tối ưu năng lượng, khắc phục lỗi.</a:t>
            </a:r>
            <a:endParaRPr sz="1750">
              <a:solidFill>
                <a:schemeClr val="dk1"/>
              </a:solidFill>
              <a:latin typeface="Times New Roman"/>
              <a:ea typeface="Times New Roman"/>
              <a:cs typeface="Times New Roman"/>
              <a:sym typeface="Times New Roman"/>
            </a:endParaRPr>
          </a:p>
        </p:txBody>
      </p:sp>
      <p:pic>
        <p:nvPicPr>
          <p:cNvPr descr="Where To Eat I Am Here Sticker" id="230" name="Google Shape;230;p9"/>
          <p:cNvPicPr preferRelativeResize="0"/>
          <p:nvPr/>
        </p:nvPicPr>
        <p:blipFill rotWithShape="1">
          <a:blip r:embed="rId3">
            <a:alphaModFix/>
          </a:blip>
          <a:srcRect b="0" l="0" r="0" t="0"/>
          <a:stretch/>
        </p:blipFill>
        <p:spPr>
          <a:xfrm>
            <a:off x="8615362" y="1678066"/>
            <a:ext cx="4200525" cy="457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2025-05-21T15:24:49Z</dcterms:created>
  <dc:creator>PptxGenJS</dc:creator>
</cp:coreProperties>
</file>